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81" r:id="rId2"/>
    <p:sldId id="266" r:id="rId3"/>
    <p:sldId id="321" r:id="rId4"/>
    <p:sldId id="351" r:id="rId5"/>
    <p:sldId id="373" r:id="rId6"/>
    <p:sldId id="372" r:id="rId7"/>
    <p:sldId id="371"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54" r:id="rId28"/>
    <p:sldId id="355" r:id="rId29"/>
    <p:sldId id="393" r:id="rId30"/>
    <p:sldId id="394" r:id="rId31"/>
    <p:sldId id="395" r:id="rId32"/>
    <p:sldId id="396" r:id="rId33"/>
    <p:sldId id="402" r:id="rId34"/>
    <p:sldId id="397" r:id="rId35"/>
    <p:sldId id="398" r:id="rId36"/>
    <p:sldId id="399" r:id="rId37"/>
    <p:sldId id="400" r:id="rId38"/>
    <p:sldId id="401" r:id="rId39"/>
    <p:sldId id="403" r:id="rId40"/>
    <p:sldId id="404" r:id="rId41"/>
    <p:sldId id="405" r:id="rId42"/>
    <p:sldId id="406" r:id="rId43"/>
    <p:sldId id="407" r:id="rId44"/>
    <p:sldId id="408" r:id="rId45"/>
    <p:sldId id="409" r:id="rId46"/>
    <p:sldId id="410" r:id="rId47"/>
    <p:sldId id="411" r:id="rId48"/>
    <p:sldId id="412" r:id="rId49"/>
    <p:sldId id="274" r:id="rId50"/>
  </p:sldIdLst>
  <p:sldSz cx="12192000" cy="6858000"/>
  <p:notesSz cx="6858000" cy="9144000"/>
  <p:embeddedFontLst>
    <p:embeddedFont>
      <p:font typeface="迷你简幼线" panose="02010600030101010101" charset="-122"/>
      <p:regular r:id="rId52"/>
    </p:embeddedFont>
    <p:embeddedFont>
      <p:font typeface="Agency FB" panose="020B0503020202020204" pitchFamily="34" charset="0"/>
      <p:regular r:id="rId53"/>
      <p:bold r:id="rId54"/>
    </p:embeddedFont>
    <p:embeddedFont>
      <p:font typeface="BankGothic Lt BT" panose="020B0607020203060204"/>
      <p:regular r:id="rId55"/>
    </p:embeddedFont>
    <p:embeddedFont>
      <p:font typeface="Calibri" panose="020F0502020204030204" pitchFamily="34" charset="0"/>
      <p:regular r:id="rId56"/>
      <p:bold r:id="rId57"/>
      <p:italic r:id="rId58"/>
      <p:boldItalic r:id="rId59"/>
    </p:embeddedFont>
  </p:embeddedFontLst>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50" autoAdjust="0"/>
    <p:restoredTop sz="86536" autoAdjust="0"/>
  </p:normalViewPr>
  <p:slideViewPr>
    <p:cSldViewPr>
      <p:cViewPr>
        <p:scale>
          <a:sx n="66" d="100"/>
          <a:sy n="66" d="100"/>
        </p:scale>
        <p:origin x="264" y="4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5ED1EF-CE0C-4F5B-8D56-F992AB1193E6}" type="datetimeFigureOut">
              <a:rPr lang="zh-CN" altLang="en-US" smtClean="0"/>
              <a:t>2020/10/8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7B793-DD03-4969-BEA8-291742079853}" type="slidenum">
              <a:rPr lang="zh-CN" altLang="en-US" smtClean="0"/>
              <a:t>‹#›</a:t>
            </a:fld>
            <a:endParaRPr lang="zh-CN" altLang="en-US"/>
          </a:p>
        </p:txBody>
      </p:sp>
    </p:spTree>
    <p:extLst>
      <p:ext uri="{BB962C8B-B14F-4D97-AF65-F5344CB8AC3E}">
        <p14:creationId xmlns:p14="http://schemas.microsoft.com/office/powerpoint/2010/main" val="130610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1</a:t>
            </a:fld>
            <a:endParaRPr lang="zh-CN" altLang="en-US"/>
          </a:p>
        </p:txBody>
      </p:sp>
    </p:spTree>
    <p:extLst>
      <p:ext uri="{BB962C8B-B14F-4D97-AF65-F5344CB8AC3E}">
        <p14:creationId xmlns:p14="http://schemas.microsoft.com/office/powerpoint/2010/main" val="179679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10</a:t>
            </a:fld>
            <a:endParaRPr lang="zh-CN" altLang="en-US"/>
          </a:p>
        </p:txBody>
      </p:sp>
    </p:spTree>
    <p:extLst>
      <p:ext uri="{BB962C8B-B14F-4D97-AF65-F5344CB8AC3E}">
        <p14:creationId xmlns:p14="http://schemas.microsoft.com/office/powerpoint/2010/main" val="231445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11</a:t>
            </a:fld>
            <a:endParaRPr lang="zh-CN" altLang="en-US"/>
          </a:p>
        </p:txBody>
      </p:sp>
    </p:spTree>
    <p:extLst>
      <p:ext uri="{BB962C8B-B14F-4D97-AF65-F5344CB8AC3E}">
        <p14:creationId xmlns:p14="http://schemas.microsoft.com/office/powerpoint/2010/main" val="413082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12</a:t>
            </a:fld>
            <a:endParaRPr lang="zh-CN" altLang="en-US"/>
          </a:p>
        </p:txBody>
      </p:sp>
    </p:spTree>
    <p:extLst>
      <p:ext uri="{BB962C8B-B14F-4D97-AF65-F5344CB8AC3E}">
        <p14:creationId xmlns:p14="http://schemas.microsoft.com/office/powerpoint/2010/main" val="391865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13</a:t>
            </a:fld>
            <a:endParaRPr lang="zh-CN" altLang="en-US"/>
          </a:p>
        </p:txBody>
      </p:sp>
    </p:spTree>
    <p:extLst>
      <p:ext uri="{BB962C8B-B14F-4D97-AF65-F5344CB8AC3E}">
        <p14:creationId xmlns:p14="http://schemas.microsoft.com/office/powerpoint/2010/main" val="347456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14</a:t>
            </a:fld>
            <a:endParaRPr lang="zh-CN" altLang="en-US"/>
          </a:p>
        </p:txBody>
      </p:sp>
    </p:spTree>
    <p:extLst>
      <p:ext uri="{BB962C8B-B14F-4D97-AF65-F5344CB8AC3E}">
        <p14:creationId xmlns:p14="http://schemas.microsoft.com/office/powerpoint/2010/main" val="388158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15</a:t>
            </a:fld>
            <a:endParaRPr lang="zh-CN" altLang="en-US"/>
          </a:p>
        </p:txBody>
      </p:sp>
    </p:spTree>
    <p:extLst>
      <p:ext uri="{BB962C8B-B14F-4D97-AF65-F5344CB8AC3E}">
        <p14:creationId xmlns:p14="http://schemas.microsoft.com/office/powerpoint/2010/main" val="419603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16</a:t>
            </a:fld>
            <a:endParaRPr lang="zh-CN" altLang="en-US"/>
          </a:p>
        </p:txBody>
      </p:sp>
    </p:spTree>
    <p:extLst>
      <p:ext uri="{BB962C8B-B14F-4D97-AF65-F5344CB8AC3E}">
        <p14:creationId xmlns:p14="http://schemas.microsoft.com/office/powerpoint/2010/main" val="3930807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17</a:t>
            </a:fld>
            <a:endParaRPr lang="zh-CN" altLang="en-US"/>
          </a:p>
        </p:txBody>
      </p:sp>
    </p:spTree>
    <p:extLst>
      <p:ext uri="{BB962C8B-B14F-4D97-AF65-F5344CB8AC3E}">
        <p14:creationId xmlns:p14="http://schemas.microsoft.com/office/powerpoint/2010/main" val="3075991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18</a:t>
            </a:fld>
            <a:endParaRPr lang="zh-CN" altLang="en-US"/>
          </a:p>
        </p:txBody>
      </p:sp>
    </p:spTree>
    <p:extLst>
      <p:ext uri="{BB962C8B-B14F-4D97-AF65-F5344CB8AC3E}">
        <p14:creationId xmlns:p14="http://schemas.microsoft.com/office/powerpoint/2010/main" val="15970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19</a:t>
            </a:fld>
            <a:endParaRPr lang="zh-CN" altLang="en-US"/>
          </a:p>
        </p:txBody>
      </p:sp>
    </p:spTree>
    <p:extLst>
      <p:ext uri="{BB962C8B-B14F-4D97-AF65-F5344CB8AC3E}">
        <p14:creationId xmlns:p14="http://schemas.microsoft.com/office/powerpoint/2010/main" val="3418048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a:t>
            </a:fld>
            <a:endParaRPr lang="zh-CN" altLang="en-US"/>
          </a:p>
        </p:txBody>
      </p:sp>
    </p:spTree>
    <p:extLst>
      <p:ext uri="{BB962C8B-B14F-4D97-AF65-F5344CB8AC3E}">
        <p14:creationId xmlns:p14="http://schemas.microsoft.com/office/powerpoint/2010/main" val="4166485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20</a:t>
            </a:fld>
            <a:endParaRPr lang="zh-CN" altLang="en-US"/>
          </a:p>
        </p:txBody>
      </p:sp>
    </p:spTree>
    <p:extLst>
      <p:ext uri="{BB962C8B-B14F-4D97-AF65-F5344CB8AC3E}">
        <p14:creationId xmlns:p14="http://schemas.microsoft.com/office/powerpoint/2010/main" val="83901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21</a:t>
            </a:fld>
            <a:endParaRPr lang="zh-CN" altLang="en-US"/>
          </a:p>
        </p:txBody>
      </p:sp>
    </p:spTree>
    <p:extLst>
      <p:ext uri="{BB962C8B-B14F-4D97-AF65-F5344CB8AC3E}">
        <p14:creationId xmlns:p14="http://schemas.microsoft.com/office/powerpoint/2010/main" val="973017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22</a:t>
            </a:fld>
            <a:endParaRPr lang="zh-CN" altLang="en-US"/>
          </a:p>
        </p:txBody>
      </p:sp>
    </p:spTree>
    <p:extLst>
      <p:ext uri="{BB962C8B-B14F-4D97-AF65-F5344CB8AC3E}">
        <p14:creationId xmlns:p14="http://schemas.microsoft.com/office/powerpoint/2010/main" val="2051551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23</a:t>
            </a:fld>
            <a:endParaRPr lang="zh-CN" altLang="en-US"/>
          </a:p>
        </p:txBody>
      </p:sp>
    </p:spTree>
    <p:extLst>
      <p:ext uri="{BB962C8B-B14F-4D97-AF65-F5344CB8AC3E}">
        <p14:creationId xmlns:p14="http://schemas.microsoft.com/office/powerpoint/2010/main" val="2207593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24</a:t>
            </a:fld>
            <a:endParaRPr lang="zh-CN" altLang="en-US"/>
          </a:p>
        </p:txBody>
      </p:sp>
    </p:spTree>
    <p:extLst>
      <p:ext uri="{BB962C8B-B14F-4D97-AF65-F5344CB8AC3E}">
        <p14:creationId xmlns:p14="http://schemas.microsoft.com/office/powerpoint/2010/main" val="3803950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25</a:t>
            </a:fld>
            <a:endParaRPr lang="zh-CN" altLang="en-US"/>
          </a:p>
        </p:txBody>
      </p:sp>
    </p:spTree>
    <p:extLst>
      <p:ext uri="{BB962C8B-B14F-4D97-AF65-F5344CB8AC3E}">
        <p14:creationId xmlns:p14="http://schemas.microsoft.com/office/powerpoint/2010/main" val="2650387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26</a:t>
            </a:fld>
            <a:endParaRPr lang="zh-CN" altLang="en-US"/>
          </a:p>
        </p:txBody>
      </p:sp>
    </p:spTree>
    <p:extLst>
      <p:ext uri="{BB962C8B-B14F-4D97-AF65-F5344CB8AC3E}">
        <p14:creationId xmlns:p14="http://schemas.microsoft.com/office/powerpoint/2010/main" val="3201616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27</a:t>
            </a:fld>
            <a:endParaRPr lang="zh-CN" altLang="en-US"/>
          </a:p>
        </p:txBody>
      </p:sp>
    </p:spTree>
    <p:extLst>
      <p:ext uri="{BB962C8B-B14F-4D97-AF65-F5344CB8AC3E}">
        <p14:creationId xmlns:p14="http://schemas.microsoft.com/office/powerpoint/2010/main" val="2294474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28</a:t>
            </a:fld>
            <a:endParaRPr lang="zh-CN" altLang="en-US"/>
          </a:p>
        </p:txBody>
      </p:sp>
    </p:spTree>
    <p:extLst>
      <p:ext uri="{BB962C8B-B14F-4D97-AF65-F5344CB8AC3E}">
        <p14:creationId xmlns:p14="http://schemas.microsoft.com/office/powerpoint/2010/main" val="689602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29</a:t>
            </a:fld>
            <a:endParaRPr lang="zh-CN" altLang="en-US"/>
          </a:p>
        </p:txBody>
      </p:sp>
    </p:spTree>
    <p:extLst>
      <p:ext uri="{BB962C8B-B14F-4D97-AF65-F5344CB8AC3E}">
        <p14:creationId xmlns:p14="http://schemas.microsoft.com/office/powerpoint/2010/main" val="2855629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3</a:t>
            </a:fld>
            <a:endParaRPr lang="zh-CN" altLang="en-US"/>
          </a:p>
        </p:txBody>
      </p:sp>
    </p:spTree>
    <p:extLst>
      <p:ext uri="{BB962C8B-B14F-4D97-AF65-F5344CB8AC3E}">
        <p14:creationId xmlns:p14="http://schemas.microsoft.com/office/powerpoint/2010/main" val="1761862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30</a:t>
            </a:fld>
            <a:endParaRPr lang="zh-CN" altLang="en-US"/>
          </a:p>
        </p:txBody>
      </p:sp>
    </p:spTree>
    <p:extLst>
      <p:ext uri="{BB962C8B-B14F-4D97-AF65-F5344CB8AC3E}">
        <p14:creationId xmlns:p14="http://schemas.microsoft.com/office/powerpoint/2010/main" val="19015066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31</a:t>
            </a:fld>
            <a:endParaRPr lang="zh-CN" altLang="en-US"/>
          </a:p>
        </p:txBody>
      </p:sp>
    </p:spTree>
    <p:extLst>
      <p:ext uri="{BB962C8B-B14F-4D97-AF65-F5344CB8AC3E}">
        <p14:creationId xmlns:p14="http://schemas.microsoft.com/office/powerpoint/2010/main" val="3464883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32</a:t>
            </a:fld>
            <a:endParaRPr lang="zh-CN" altLang="en-US"/>
          </a:p>
        </p:txBody>
      </p:sp>
    </p:spTree>
    <p:extLst>
      <p:ext uri="{BB962C8B-B14F-4D97-AF65-F5344CB8AC3E}">
        <p14:creationId xmlns:p14="http://schemas.microsoft.com/office/powerpoint/2010/main" val="1892881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33</a:t>
            </a:fld>
            <a:endParaRPr lang="zh-CN" altLang="en-US"/>
          </a:p>
        </p:txBody>
      </p:sp>
    </p:spTree>
    <p:extLst>
      <p:ext uri="{BB962C8B-B14F-4D97-AF65-F5344CB8AC3E}">
        <p14:creationId xmlns:p14="http://schemas.microsoft.com/office/powerpoint/2010/main" val="1254262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34</a:t>
            </a:fld>
            <a:endParaRPr lang="zh-CN" altLang="en-US"/>
          </a:p>
        </p:txBody>
      </p:sp>
    </p:spTree>
    <p:extLst>
      <p:ext uri="{BB962C8B-B14F-4D97-AF65-F5344CB8AC3E}">
        <p14:creationId xmlns:p14="http://schemas.microsoft.com/office/powerpoint/2010/main" val="2682867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35</a:t>
            </a:fld>
            <a:endParaRPr lang="zh-CN" altLang="en-US"/>
          </a:p>
        </p:txBody>
      </p:sp>
    </p:spTree>
    <p:extLst>
      <p:ext uri="{BB962C8B-B14F-4D97-AF65-F5344CB8AC3E}">
        <p14:creationId xmlns:p14="http://schemas.microsoft.com/office/powerpoint/2010/main" val="515945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36</a:t>
            </a:fld>
            <a:endParaRPr lang="zh-CN" altLang="en-US"/>
          </a:p>
        </p:txBody>
      </p:sp>
    </p:spTree>
    <p:extLst>
      <p:ext uri="{BB962C8B-B14F-4D97-AF65-F5344CB8AC3E}">
        <p14:creationId xmlns:p14="http://schemas.microsoft.com/office/powerpoint/2010/main" val="3873945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37</a:t>
            </a:fld>
            <a:endParaRPr lang="zh-CN" altLang="en-US"/>
          </a:p>
        </p:txBody>
      </p:sp>
    </p:spTree>
    <p:extLst>
      <p:ext uri="{BB962C8B-B14F-4D97-AF65-F5344CB8AC3E}">
        <p14:creationId xmlns:p14="http://schemas.microsoft.com/office/powerpoint/2010/main" val="2857385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38</a:t>
            </a:fld>
            <a:endParaRPr lang="zh-CN" altLang="en-US"/>
          </a:p>
        </p:txBody>
      </p:sp>
    </p:spTree>
    <p:extLst>
      <p:ext uri="{BB962C8B-B14F-4D97-AF65-F5344CB8AC3E}">
        <p14:creationId xmlns:p14="http://schemas.microsoft.com/office/powerpoint/2010/main" val="2106891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39</a:t>
            </a:fld>
            <a:endParaRPr lang="zh-CN" altLang="en-US"/>
          </a:p>
        </p:txBody>
      </p:sp>
    </p:spTree>
    <p:extLst>
      <p:ext uri="{BB962C8B-B14F-4D97-AF65-F5344CB8AC3E}">
        <p14:creationId xmlns:p14="http://schemas.microsoft.com/office/powerpoint/2010/main" val="3590189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a:t>
            </a:fld>
            <a:endParaRPr lang="zh-CN" altLang="en-US"/>
          </a:p>
        </p:txBody>
      </p:sp>
    </p:spTree>
    <p:extLst>
      <p:ext uri="{BB962C8B-B14F-4D97-AF65-F5344CB8AC3E}">
        <p14:creationId xmlns:p14="http://schemas.microsoft.com/office/powerpoint/2010/main" val="3939026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40</a:t>
            </a:fld>
            <a:endParaRPr lang="zh-CN" altLang="en-US"/>
          </a:p>
        </p:txBody>
      </p:sp>
    </p:spTree>
    <p:extLst>
      <p:ext uri="{BB962C8B-B14F-4D97-AF65-F5344CB8AC3E}">
        <p14:creationId xmlns:p14="http://schemas.microsoft.com/office/powerpoint/2010/main" val="1233111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41</a:t>
            </a:fld>
            <a:endParaRPr lang="zh-CN" altLang="en-US"/>
          </a:p>
        </p:txBody>
      </p:sp>
    </p:spTree>
    <p:extLst>
      <p:ext uri="{BB962C8B-B14F-4D97-AF65-F5344CB8AC3E}">
        <p14:creationId xmlns:p14="http://schemas.microsoft.com/office/powerpoint/2010/main" val="3762793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42</a:t>
            </a:fld>
            <a:endParaRPr lang="zh-CN" altLang="en-US"/>
          </a:p>
        </p:txBody>
      </p:sp>
    </p:spTree>
    <p:extLst>
      <p:ext uri="{BB962C8B-B14F-4D97-AF65-F5344CB8AC3E}">
        <p14:creationId xmlns:p14="http://schemas.microsoft.com/office/powerpoint/2010/main" val="851136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43</a:t>
            </a:fld>
            <a:endParaRPr lang="zh-CN" altLang="en-US"/>
          </a:p>
        </p:txBody>
      </p:sp>
    </p:spTree>
    <p:extLst>
      <p:ext uri="{BB962C8B-B14F-4D97-AF65-F5344CB8AC3E}">
        <p14:creationId xmlns:p14="http://schemas.microsoft.com/office/powerpoint/2010/main" val="321833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44</a:t>
            </a:fld>
            <a:endParaRPr lang="zh-CN" altLang="en-US"/>
          </a:p>
        </p:txBody>
      </p:sp>
    </p:spTree>
    <p:extLst>
      <p:ext uri="{BB962C8B-B14F-4D97-AF65-F5344CB8AC3E}">
        <p14:creationId xmlns:p14="http://schemas.microsoft.com/office/powerpoint/2010/main" val="28335635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45</a:t>
            </a:fld>
            <a:endParaRPr lang="zh-CN" altLang="en-US"/>
          </a:p>
        </p:txBody>
      </p:sp>
    </p:spTree>
    <p:extLst>
      <p:ext uri="{BB962C8B-B14F-4D97-AF65-F5344CB8AC3E}">
        <p14:creationId xmlns:p14="http://schemas.microsoft.com/office/powerpoint/2010/main" val="2766022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46</a:t>
            </a:fld>
            <a:endParaRPr lang="zh-CN" altLang="en-US"/>
          </a:p>
        </p:txBody>
      </p:sp>
    </p:spTree>
    <p:extLst>
      <p:ext uri="{BB962C8B-B14F-4D97-AF65-F5344CB8AC3E}">
        <p14:creationId xmlns:p14="http://schemas.microsoft.com/office/powerpoint/2010/main" val="1703050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47</a:t>
            </a:fld>
            <a:endParaRPr lang="zh-CN" altLang="en-US"/>
          </a:p>
        </p:txBody>
      </p:sp>
    </p:spTree>
    <p:extLst>
      <p:ext uri="{BB962C8B-B14F-4D97-AF65-F5344CB8AC3E}">
        <p14:creationId xmlns:p14="http://schemas.microsoft.com/office/powerpoint/2010/main" val="2311504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48</a:t>
            </a:fld>
            <a:endParaRPr lang="zh-CN" altLang="en-US"/>
          </a:p>
        </p:txBody>
      </p:sp>
    </p:spTree>
    <p:extLst>
      <p:ext uri="{BB962C8B-B14F-4D97-AF65-F5344CB8AC3E}">
        <p14:creationId xmlns:p14="http://schemas.microsoft.com/office/powerpoint/2010/main" val="20881023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87B793-DD03-4969-BEA8-291742079853}" type="slidenum">
              <a:rPr lang="zh-CN" altLang="en-US" smtClean="0"/>
              <a:t>49</a:t>
            </a:fld>
            <a:endParaRPr lang="zh-CN" altLang="en-US"/>
          </a:p>
        </p:txBody>
      </p:sp>
    </p:spTree>
    <p:extLst>
      <p:ext uri="{BB962C8B-B14F-4D97-AF65-F5344CB8AC3E}">
        <p14:creationId xmlns:p14="http://schemas.microsoft.com/office/powerpoint/2010/main" val="164939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5</a:t>
            </a:fld>
            <a:endParaRPr lang="zh-CN" altLang="en-US"/>
          </a:p>
        </p:txBody>
      </p:sp>
    </p:spTree>
    <p:extLst>
      <p:ext uri="{BB962C8B-B14F-4D97-AF65-F5344CB8AC3E}">
        <p14:creationId xmlns:p14="http://schemas.microsoft.com/office/powerpoint/2010/main" val="17648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6</a:t>
            </a:fld>
            <a:endParaRPr lang="zh-CN" altLang="en-US"/>
          </a:p>
        </p:txBody>
      </p:sp>
    </p:spTree>
    <p:extLst>
      <p:ext uri="{BB962C8B-B14F-4D97-AF65-F5344CB8AC3E}">
        <p14:creationId xmlns:p14="http://schemas.microsoft.com/office/powerpoint/2010/main" val="196009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7</a:t>
            </a:fld>
            <a:endParaRPr lang="zh-CN" altLang="en-US"/>
          </a:p>
        </p:txBody>
      </p:sp>
    </p:spTree>
    <p:extLst>
      <p:ext uri="{BB962C8B-B14F-4D97-AF65-F5344CB8AC3E}">
        <p14:creationId xmlns:p14="http://schemas.microsoft.com/office/powerpoint/2010/main" val="294841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8</a:t>
            </a:fld>
            <a:endParaRPr lang="zh-CN" altLang="en-US"/>
          </a:p>
        </p:txBody>
      </p:sp>
    </p:spTree>
    <p:extLst>
      <p:ext uri="{BB962C8B-B14F-4D97-AF65-F5344CB8AC3E}">
        <p14:creationId xmlns:p14="http://schemas.microsoft.com/office/powerpoint/2010/main" val="162197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E87B793-DD03-4969-BEA8-291742079853}" type="slidenum">
              <a:rPr lang="zh-CN" altLang="en-US" smtClean="0"/>
              <a:t>9</a:t>
            </a:fld>
            <a:endParaRPr lang="zh-CN" altLang="en-US"/>
          </a:p>
        </p:txBody>
      </p:sp>
    </p:spTree>
    <p:extLst>
      <p:ext uri="{BB962C8B-B14F-4D97-AF65-F5344CB8AC3E}">
        <p14:creationId xmlns:p14="http://schemas.microsoft.com/office/powerpoint/2010/main" val="23195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a:ext>
            </a:extLst>
          </a:blip>
          <a:srcRect l="1704" t="20976" r="1704" b="20291"/>
          <a:stretch/>
        </p:blipFill>
        <p:spPr>
          <a:xfrm>
            <a:off x="-24681" y="-99391"/>
            <a:ext cx="12241361" cy="7056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solidFill>
          <a:schemeClr val="tx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95314263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2020/10/8</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28108" y="2202260"/>
            <a:ext cx="597666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大数据分析与建模</a:t>
            </a:r>
          </a:p>
        </p:txBody>
      </p:sp>
      <p:sp>
        <p:nvSpPr>
          <p:cNvPr id="4" name="矩形 3"/>
          <p:cNvSpPr/>
          <p:nvPr/>
        </p:nvSpPr>
        <p:spPr>
          <a:xfrm>
            <a:off x="6081631" y="3034494"/>
            <a:ext cx="4567276" cy="523220"/>
          </a:xfrm>
          <a:prstGeom prst="rect">
            <a:avLst/>
          </a:prstGeom>
        </p:spPr>
        <p:txBody>
          <a:bodyPr wrap="none">
            <a:spAutoFit/>
          </a:bodyPr>
          <a:lstStyle/>
          <a:p>
            <a:r>
              <a:rPr lang="en-US" altLang="zh-CN" sz="2800" dirty="0">
                <a:latin typeface="Agency FB" panose="020B0503020202020204" pitchFamily="34" charset="0"/>
              </a:rPr>
              <a:t>Big Data Analysis &amp; Constituting Model </a:t>
            </a:r>
            <a:endParaRPr lang="zh-CN" altLang="en-US" sz="2800" dirty="0">
              <a:latin typeface="Agency FB" panose="020B0503020202020204" pitchFamily="34" charset="0"/>
            </a:endParaRPr>
          </a:p>
        </p:txBody>
      </p:sp>
      <p:sp>
        <p:nvSpPr>
          <p:cNvPr id="5" name="文本框 4"/>
          <p:cNvSpPr txBox="1"/>
          <p:nvPr/>
        </p:nvSpPr>
        <p:spPr>
          <a:xfrm>
            <a:off x="6177255" y="4161447"/>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6177255" y="3000147"/>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email">
            <a:extLst>
              <a:ext uri="{28A0092B-C50C-407E-A947-70E740481C1C}">
                <a14:useLocalDpi xmlns:a14="http://schemas.microsoft.com/office/drawing/2010/main"/>
              </a:ext>
            </a:extLst>
          </a:blip>
          <a:srcRect l="15025" t="3765" b="3990"/>
          <a:stretch/>
        </p:blipFill>
        <p:spPr>
          <a:xfrm>
            <a:off x="-24680" y="-99391"/>
            <a:ext cx="5448992" cy="7056784"/>
          </a:xfrm>
          <a:prstGeom prst="rect">
            <a:avLst/>
          </a:prstGeom>
        </p:spPr>
      </p:pic>
    </p:spTree>
    <p:extLst>
      <p:ext uri="{BB962C8B-B14F-4D97-AF65-F5344CB8AC3E}">
        <p14:creationId xmlns:p14="http://schemas.microsoft.com/office/powerpoint/2010/main" val="48433590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3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8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350"/>
                            </p:stCondLst>
                            <p:childTnLst>
                              <p:par>
                                <p:cTn id="24" presetID="22"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515380" y="1077490"/>
            <a:ext cx="11161240" cy="2308324"/>
          </a:xfrm>
          <a:prstGeom prst="rect">
            <a:avLst/>
          </a:prstGeom>
          <a:noFill/>
        </p:spPr>
        <p:txBody>
          <a:bodyPr wrap="square" rtlCol="0">
            <a:spAutoFit/>
          </a:bodyPr>
          <a:lstStyle/>
          <a:p>
            <a:r>
              <a:rPr lang="zh-CN" altLang="en-US" b="1" dirty="0"/>
              <a:t>有序变量</a:t>
            </a:r>
            <a:r>
              <a:rPr lang="en-US" altLang="zh-CN" b="1" dirty="0"/>
              <a:t>(Ordinal)</a:t>
            </a:r>
          </a:p>
          <a:p>
            <a:endParaRPr lang="en-US" altLang="zh-CN" b="1" dirty="0">
              <a:ea typeface="+mj-ea"/>
            </a:endParaRPr>
          </a:p>
          <a:p>
            <a:r>
              <a:rPr lang="zh-CN" altLang="en-US" dirty="0"/>
              <a:t>其实就是类别变量进行了排序，</a:t>
            </a:r>
            <a:r>
              <a:rPr lang="zh-CN" altLang="en-US" dirty="0">
                <a:ea typeface="+mj-ea"/>
              </a:rPr>
              <a:t>例如</a:t>
            </a:r>
            <a:r>
              <a:rPr lang="en-US" altLang="zh-CN" dirty="0">
                <a:ea typeface="+mj-ea"/>
              </a:rPr>
              <a:t>Level E {Low, Medium, High}</a:t>
            </a:r>
            <a:r>
              <a:rPr lang="zh-CN" altLang="en-US" dirty="0">
                <a:ea typeface="+mj-ea"/>
              </a:rPr>
              <a:t>，</a:t>
            </a:r>
            <a:r>
              <a:rPr lang="en-US" altLang="zh-CN" dirty="0"/>
              <a:t>,</a:t>
            </a:r>
            <a:r>
              <a:rPr lang="zh-CN" altLang="en-US" dirty="0"/>
              <a:t>这里</a:t>
            </a:r>
            <a:r>
              <a:rPr lang="en-US" altLang="zh-CN" dirty="0"/>
              <a:t>Low&lt;Medium&lt;High</a:t>
            </a:r>
            <a:r>
              <a:rPr lang="zh-CN" altLang="en-US" dirty="0"/>
              <a:t>。计算这类型数据的方法是：</a:t>
            </a:r>
            <a:endParaRPr lang="en-US" altLang="zh-CN" dirty="0"/>
          </a:p>
          <a:p>
            <a:endParaRPr lang="en-US" altLang="zh-CN" dirty="0"/>
          </a:p>
          <a:p>
            <a:pPr marL="342900" indent="-342900">
              <a:buFont typeface="+mj-lt"/>
              <a:buAutoNum type="arabicPeriod"/>
            </a:pPr>
            <a:r>
              <a:rPr lang="zh-CN" altLang="en-US" dirty="0"/>
              <a:t>用每个值对应的排名 </a:t>
            </a:r>
            <a:r>
              <a:rPr lang="en-US" altLang="zh-CN" dirty="0"/>
              <a:t>r E [1 … N] </a:t>
            </a:r>
            <a:r>
              <a:rPr lang="zh-CN" altLang="en-US" dirty="0"/>
              <a:t>来代替这个值。</a:t>
            </a:r>
            <a:endParaRPr lang="en-US" altLang="zh-CN" dirty="0"/>
          </a:p>
          <a:p>
            <a:pPr marL="342900" indent="-342900">
              <a:buFont typeface="+mj-lt"/>
              <a:buAutoNum type="arabicPeriod"/>
            </a:pPr>
            <a:r>
              <a:rPr lang="zh-CN" altLang="en-US" dirty="0"/>
              <a:t>计算</a:t>
            </a:r>
            <a:r>
              <a:rPr lang="en-US" altLang="zh-CN" dirty="0"/>
              <a:t>z-scores</a:t>
            </a:r>
            <a:r>
              <a:rPr lang="zh-CN" altLang="en-US" dirty="0"/>
              <a:t>来标准化排名，让</a:t>
            </a:r>
            <a:r>
              <a:rPr lang="en-US" altLang="zh-CN" dirty="0"/>
              <a:t>r</a:t>
            </a:r>
            <a:r>
              <a:rPr lang="zh-CN" altLang="en-US" dirty="0"/>
              <a:t>在</a:t>
            </a:r>
            <a:r>
              <a:rPr lang="en-US" altLang="zh-CN" dirty="0"/>
              <a:t>[0,1]</a:t>
            </a:r>
            <a:r>
              <a:rPr lang="zh-CN" altLang="en-US" dirty="0"/>
              <a:t>之间。</a:t>
            </a:r>
            <a:endParaRPr lang="en-US" altLang="zh-CN" dirty="0"/>
          </a:p>
          <a:p>
            <a:pPr marL="342900" indent="-342900">
              <a:buFont typeface="+mj-lt"/>
              <a:buAutoNum type="arabicPeriod"/>
            </a:pPr>
            <a:r>
              <a:rPr lang="zh-CN" altLang="en-US" dirty="0"/>
              <a:t>计算</a:t>
            </a:r>
            <a:r>
              <a:rPr lang="en-US" altLang="zh-CN" dirty="0" err="1"/>
              <a:t>Minkowski</a:t>
            </a:r>
            <a:r>
              <a:rPr lang="zh-CN" altLang="en-US" dirty="0"/>
              <a:t>距离（因为这时候的</a:t>
            </a:r>
            <a:r>
              <a:rPr lang="en-US" altLang="zh-CN" dirty="0"/>
              <a:t>z-scores</a:t>
            </a:r>
            <a:r>
              <a:rPr lang="zh-CN" altLang="en-US" dirty="0"/>
              <a:t>是连续性变量了）</a:t>
            </a:r>
          </a:p>
        </p:txBody>
      </p:sp>
      <p:sp>
        <p:nvSpPr>
          <p:cNvPr id="10" name="矩形 9">
            <a:extLst>
              <a:ext uri="{FF2B5EF4-FFF2-40B4-BE49-F238E27FC236}">
                <a16:creationId xmlns:a16="http://schemas.microsoft.com/office/drawing/2014/main" id="{DBE80790-893A-4C34-84FA-98DDCFEF9587}"/>
              </a:ext>
            </a:extLst>
          </p:cNvPr>
          <p:cNvSpPr/>
          <p:nvPr/>
        </p:nvSpPr>
        <p:spPr>
          <a:xfrm>
            <a:off x="515380" y="6041613"/>
            <a:ext cx="8032968" cy="369332"/>
          </a:xfrm>
          <a:prstGeom prst="rect">
            <a:avLst/>
          </a:prstGeom>
        </p:spPr>
        <p:txBody>
          <a:bodyPr wrap="none">
            <a:spAutoFit/>
          </a:bodyPr>
          <a:lstStyle/>
          <a:p>
            <a:r>
              <a:rPr lang="zh-CN" altLang="en-US" dirty="0"/>
              <a:t>根据数据类型选择了相应的距离计算方法之后，我们就要选择聚类的方法了。</a:t>
            </a:r>
          </a:p>
        </p:txBody>
      </p:sp>
      <p:pic>
        <p:nvPicPr>
          <p:cNvPr id="7170" name="Picture 2" descr="preview">
            <a:extLst>
              <a:ext uri="{FF2B5EF4-FFF2-40B4-BE49-F238E27FC236}">
                <a16:creationId xmlns:a16="http://schemas.microsoft.com/office/drawing/2014/main" id="{D1832CD4-C7C2-4E64-97CA-C356F3F9C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3522181"/>
            <a:ext cx="8881374" cy="22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8901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3416320"/>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br>
              <a:rPr lang="en-US" altLang="zh-CN" b="1" dirty="0"/>
            </a:br>
            <a:r>
              <a:rPr lang="zh-CN" altLang="en-US" dirty="0"/>
              <a:t>算法：</a:t>
            </a:r>
            <a:endParaRPr lang="en-US" altLang="zh-CN" dirty="0"/>
          </a:p>
          <a:p>
            <a:endParaRPr lang="en-US" altLang="zh-CN" dirty="0"/>
          </a:p>
          <a:p>
            <a:r>
              <a:rPr lang="en-US" altLang="zh-CN" dirty="0"/>
              <a:t>1. </a:t>
            </a:r>
            <a:r>
              <a:rPr lang="zh-CN" altLang="en-US" dirty="0"/>
              <a:t>选择 </a:t>
            </a:r>
            <a:r>
              <a:rPr lang="en-US" altLang="zh-CN" dirty="0"/>
              <a:t>K </a:t>
            </a:r>
            <a:r>
              <a:rPr lang="zh-CN" altLang="en-US" dirty="0"/>
              <a:t>个初始质心，初始质心随机选择即可，每一个质心为一个类</a:t>
            </a:r>
            <a:br>
              <a:rPr lang="zh-CN" altLang="en-US" dirty="0"/>
            </a:br>
            <a:r>
              <a:rPr lang="en-US" altLang="zh-CN" dirty="0"/>
              <a:t>2. </a:t>
            </a:r>
            <a:r>
              <a:rPr lang="zh-CN" altLang="en-US" dirty="0"/>
              <a:t>把每个观测指派到离它最近的质心，与质心形成新的类</a:t>
            </a:r>
            <a:br>
              <a:rPr lang="zh-CN" altLang="en-US" dirty="0"/>
            </a:br>
            <a:r>
              <a:rPr lang="en-US" altLang="zh-CN" dirty="0"/>
              <a:t>3. </a:t>
            </a:r>
            <a:r>
              <a:rPr lang="zh-CN" altLang="en-US" dirty="0"/>
              <a:t>重新计算每个类的质心，所谓质心就是一个类中的所有观测的平均向量（这里称为向量，是因为每一个观测都包含很多变量，所以我们把一个观测视为一个多维向量，维数由变量数决定）。</a:t>
            </a:r>
            <a:br>
              <a:rPr lang="zh-CN" altLang="en-US" dirty="0"/>
            </a:br>
            <a:r>
              <a:rPr lang="en-US" altLang="zh-CN" dirty="0"/>
              <a:t>4. </a:t>
            </a:r>
            <a:r>
              <a:rPr lang="zh-CN" altLang="en-US" dirty="0"/>
              <a:t>重复</a:t>
            </a:r>
            <a:r>
              <a:rPr lang="en-US" altLang="zh-CN" dirty="0"/>
              <a:t>2. </a:t>
            </a:r>
            <a:r>
              <a:rPr lang="zh-CN" altLang="en-US" dirty="0"/>
              <a:t>和 </a:t>
            </a:r>
            <a:r>
              <a:rPr lang="en-US" altLang="zh-CN" dirty="0"/>
              <a:t>3.</a:t>
            </a:r>
            <a:br>
              <a:rPr lang="zh-CN" altLang="en-US" dirty="0"/>
            </a:br>
            <a:r>
              <a:rPr lang="en-US" altLang="zh-CN" dirty="0"/>
              <a:t>5. </a:t>
            </a:r>
            <a:r>
              <a:rPr lang="zh-CN" altLang="en-US" dirty="0"/>
              <a:t>直到质心不在发生变化时或者到达最大迭代次数时</a:t>
            </a:r>
            <a:endParaRPr lang="en-US" altLang="zh-CN" dirty="0"/>
          </a:p>
        </p:txBody>
      </p:sp>
    </p:spTree>
    <p:extLst>
      <p:ext uri="{BB962C8B-B14F-4D97-AF65-F5344CB8AC3E}">
        <p14:creationId xmlns:p14="http://schemas.microsoft.com/office/powerpoint/2010/main" val="201018417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5472608" cy="2862322"/>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br>
              <a:rPr lang="en-US" altLang="zh-CN" b="1" dirty="0"/>
            </a:br>
            <a:r>
              <a:rPr lang="zh-CN" altLang="en-US" dirty="0"/>
              <a:t>例子：</a:t>
            </a:r>
            <a:endParaRPr lang="en-US" altLang="zh-CN" dirty="0"/>
          </a:p>
          <a:p>
            <a:endParaRPr lang="en-US" altLang="zh-CN" dirty="0"/>
          </a:p>
          <a:p>
            <a:r>
              <a:rPr lang="zh-CN" altLang="en-US" dirty="0"/>
              <a:t>有一个二维空间的一些点，我们要将它们分成</a:t>
            </a:r>
            <a:r>
              <a:rPr lang="en-US" altLang="zh-CN" dirty="0"/>
              <a:t>3</a:t>
            </a:r>
            <a:r>
              <a:rPr lang="zh-CN" altLang="en-US" dirty="0"/>
              <a:t>个类，即</a:t>
            </a:r>
            <a:r>
              <a:rPr lang="en-US" altLang="zh-CN" dirty="0"/>
              <a:t>K=3</a:t>
            </a:r>
            <a:r>
              <a:rPr lang="zh-CN" altLang="en-US" dirty="0"/>
              <a:t>。</a:t>
            </a:r>
            <a:endParaRPr lang="en-US" altLang="zh-CN" dirty="0"/>
          </a:p>
          <a:p>
            <a:endParaRPr lang="en-US" altLang="zh-CN" dirty="0"/>
          </a:p>
          <a:p>
            <a:r>
              <a:rPr lang="zh-CN" altLang="en-US" dirty="0"/>
              <a:t>我们首先随机选择</a:t>
            </a:r>
            <a:r>
              <a:rPr lang="en-US" altLang="zh-CN" dirty="0"/>
              <a:t>3</a:t>
            </a:r>
            <a:r>
              <a:rPr lang="zh-CN" altLang="en-US" dirty="0"/>
              <a:t>个初始质心，每一个质心为一类：</a:t>
            </a:r>
            <a:endParaRPr lang="en-US" altLang="zh-CN" dirty="0"/>
          </a:p>
        </p:txBody>
      </p:sp>
      <p:pic>
        <p:nvPicPr>
          <p:cNvPr id="8194" name="Picture 2" descr="preview">
            <a:extLst>
              <a:ext uri="{FF2B5EF4-FFF2-40B4-BE49-F238E27FC236}">
                <a16:creationId xmlns:a16="http://schemas.microsoft.com/office/drawing/2014/main" id="{2A0295F5-39CE-4005-B257-18C92ADC1A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4852" y="1853662"/>
            <a:ext cx="4459501" cy="255196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E266AB2-5DF7-4176-9B50-B40F84197BE3}"/>
              </a:ext>
            </a:extLst>
          </p:cNvPr>
          <p:cNvSpPr/>
          <p:nvPr/>
        </p:nvSpPr>
        <p:spPr>
          <a:xfrm>
            <a:off x="479376" y="5275184"/>
            <a:ext cx="5472608" cy="646331"/>
          </a:xfrm>
          <a:prstGeom prst="rect">
            <a:avLst/>
          </a:prstGeom>
        </p:spPr>
        <p:txBody>
          <a:bodyPr wrap="square">
            <a:spAutoFit/>
          </a:bodyPr>
          <a:lstStyle/>
          <a:p>
            <a:r>
              <a:rPr lang="zh-CN" altLang="en-US" dirty="0">
                <a:solidFill>
                  <a:srgbClr val="121212"/>
                </a:solidFill>
              </a:rPr>
              <a:t>然后我们计算每一个不是质心的点到这三个质心的距离：</a:t>
            </a:r>
            <a:endParaRPr lang="zh-CN" altLang="en-US" dirty="0"/>
          </a:p>
        </p:txBody>
      </p:sp>
      <p:pic>
        <p:nvPicPr>
          <p:cNvPr id="8196" name="Picture 4" descr="preview">
            <a:extLst>
              <a:ext uri="{FF2B5EF4-FFF2-40B4-BE49-F238E27FC236}">
                <a16:creationId xmlns:a16="http://schemas.microsoft.com/office/drawing/2014/main" id="{9FC9E162-882E-40F3-8686-730D0DEC0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056" y="4293096"/>
            <a:ext cx="4294297" cy="2612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57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br>
              <a:rPr lang="en-US" altLang="zh-CN" b="1" dirty="0"/>
            </a:br>
            <a:r>
              <a:rPr lang="zh-CN" altLang="en-US" dirty="0"/>
              <a:t>将这些点归类于距离最近的那个质心的一类：</a:t>
            </a:r>
            <a:endParaRPr lang="en-US" altLang="zh-CN" dirty="0"/>
          </a:p>
        </p:txBody>
      </p:sp>
      <p:sp>
        <p:nvSpPr>
          <p:cNvPr id="2" name="矩形 1">
            <a:extLst>
              <a:ext uri="{FF2B5EF4-FFF2-40B4-BE49-F238E27FC236}">
                <a16:creationId xmlns:a16="http://schemas.microsoft.com/office/drawing/2014/main" id="{DE266AB2-5DF7-4176-9B50-B40F84197BE3}"/>
              </a:ext>
            </a:extLst>
          </p:cNvPr>
          <p:cNvSpPr/>
          <p:nvPr/>
        </p:nvSpPr>
        <p:spPr>
          <a:xfrm>
            <a:off x="479376" y="5275184"/>
            <a:ext cx="3185487" cy="369332"/>
          </a:xfrm>
          <a:prstGeom prst="rect">
            <a:avLst/>
          </a:prstGeom>
        </p:spPr>
        <p:txBody>
          <a:bodyPr wrap="none">
            <a:spAutoFit/>
          </a:bodyPr>
          <a:lstStyle/>
          <a:p>
            <a:r>
              <a:rPr lang="zh-CN" altLang="en-US" dirty="0"/>
              <a:t>重新计算这三个分类的质心：</a:t>
            </a:r>
          </a:p>
        </p:txBody>
      </p:sp>
      <p:pic>
        <p:nvPicPr>
          <p:cNvPr id="10242" name="Picture 2" descr="preview">
            <a:extLst>
              <a:ext uri="{FF2B5EF4-FFF2-40B4-BE49-F238E27FC236}">
                <a16:creationId xmlns:a16="http://schemas.microsoft.com/office/drawing/2014/main" id="{791690CB-4315-4C72-B970-8084FE27C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6" y="1100663"/>
            <a:ext cx="4274079" cy="261034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review">
            <a:extLst>
              <a:ext uri="{FF2B5EF4-FFF2-40B4-BE49-F238E27FC236}">
                <a16:creationId xmlns:a16="http://schemas.microsoft.com/office/drawing/2014/main" id="{B13D870C-41F4-460D-AA4A-382C4FF91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7551" y="4065032"/>
            <a:ext cx="4536504" cy="261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18743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754326"/>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en-US" altLang="zh-CN" b="1" dirty="0"/>
              <a:t>K-</a:t>
            </a:r>
            <a:r>
              <a:rPr lang="zh-CN" altLang="en-US" b="1" dirty="0"/>
              <a:t>均值聚类</a:t>
            </a:r>
            <a:r>
              <a:rPr lang="en-US" altLang="zh-CN" b="1" dirty="0"/>
              <a:t>(k-means)</a:t>
            </a:r>
          </a:p>
          <a:p>
            <a:endParaRPr lang="en-US" altLang="zh-CN" b="1" dirty="0"/>
          </a:p>
          <a:p>
            <a:endParaRPr lang="en-US" altLang="zh-CN" b="1" dirty="0"/>
          </a:p>
          <a:p>
            <a:r>
              <a:rPr lang="zh-CN" altLang="en-US" dirty="0"/>
              <a:t>不断重复上述两步，更新三个类：</a:t>
            </a:r>
            <a:endParaRPr lang="en-US" altLang="zh-CN" dirty="0"/>
          </a:p>
        </p:txBody>
      </p:sp>
      <p:sp>
        <p:nvSpPr>
          <p:cNvPr id="2" name="矩形 1">
            <a:extLst>
              <a:ext uri="{FF2B5EF4-FFF2-40B4-BE49-F238E27FC236}">
                <a16:creationId xmlns:a16="http://schemas.microsoft.com/office/drawing/2014/main" id="{DE266AB2-5DF7-4176-9B50-B40F84197BE3}"/>
              </a:ext>
            </a:extLst>
          </p:cNvPr>
          <p:cNvSpPr/>
          <p:nvPr/>
        </p:nvSpPr>
        <p:spPr>
          <a:xfrm>
            <a:off x="502423" y="5044206"/>
            <a:ext cx="4081409" cy="646331"/>
          </a:xfrm>
          <a:prstGeom prst="rect">
            <a:avLst/>
          </a:prstGeom>
        </p:spPr>
        <p:txBody>
          <a:bodyPr wrap="square">
            <a:spAutoFit/>
          </a:bodyPr>
          <a:lstStyle/>
          <a:p>
            <a:r>
              <a:rPr lang="zh-CN" altLang="en-US" dirty="0"/>
              <a:t>当稳定以后，迭代停止，这时候的三个类就是我们得到的最后的三个：</a:t>
            </a:r>
          </a:p>
        </p:txBody>
      </p:sp>
      <p:pic>
        <p:nvPicPr>
          <p:cNvPr id="11266" name="Picture 2" descr="preview">
            <a:extLst>
              <a:ext uri="{FF2B5EF4-FFF2-40B4-BE49-F238E27FC236}">
                <a16:creationId xmlns:a16="http://schemas.microsoft.com/office/drawing/2014/main" id="{E7E74E25-7EBD-4359-B4C5-216E88A45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904" y="1292407"/>
            <a:ext cx="4536504" cy="281520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review">
            <a:extLst>
              <a:ext uri="{FF2B5EF4-FFF2-40B4-BE49-F238E27FC236}">
                <a16:creationId xmlns:a16="http://schemas.microsoft.com/office/drawing/2014/main" id="{5FCB222D-9223-40F3-8075-31CD62D3F3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904" y="4013503"/>
            <a:ext cx="4536504" cy="291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95454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3139321"/>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endParaRPr lang="en-US" altLang="zh-CN" b="1" dirty="0"/>
          </a:p>
          <a:p>
            <a:r>
              <a:rPr lang="zh-CN" altLang="en-US" dirty="0"/>
              <a:t>算法：</a:t>
            </a:r>
            <a:endParaRPr lang="en-US" altLang="zh-CN" dirty="0"/>
          </a:p>
          <a:p>
            <a:endParaRPr lang="en-US" altLang="zh-CN" dirty="0"/>
          </a:p>
          <a:p>
            <a:r>
              <a:rPr lang="en-US" altLang="zh-CN" dirty="0"/>
              <a:t>1. </a:t>
            </a:r>
            <a:r>
              <a:rPr lang="zh-CN" altLang="en-US" dirty="0"/>
              <a:t>计算类与类之间的距离，用邻近度矩阵记录</a:t>
            </a:r>
            <a:br>
              <a:rPr lang="zh-CN" altLang="en-US" dirty="0"/>
            </a:br>
            <a:r>
              <a:rPr lang="en-US" altLang="zh-CN" dirty="0"/>
              <a:t>2. </a:t>
            </a:r>
            <a:r>
              <a:rPr lang="zh-CN" altLang="en-US" dirty="0"/>
              <a:t>将最近的两个类合并为一个新的类</a:t>
            </a:r>
            <a:br>
              <a:rPr lang="zh-CN" altLang="en-US" dirty="0"/>
            </a:br>
            <a:r>
              <a:rPr lang="en-US" altLang="zh-CN" dirty="0"/>
              <a:t>3. </a:t>
            </a:r>
            <a:r>
              <a:rPr lang="zh-CN" altLang="en-US" dirty="0"/>
              <a:t>根据新的类，更新邻近度矩阵</a:t>
            </a:r>
            <a:br>
              <a:rPr lang="zh-CN" altLang="en-US" dirty="0"/>
            </a:br>
            <a:r>
              <a:rPr lang="en-US" altLang="zh-CN" dirty="0"/>
              <a:t>4. </a:t>
            </a:r>
            <a:r>
              <a:rPr lang="zh-CN" altLang="en-US" dirty="0"/>
              <a:t>重复</a:t>
            </a:r>
            <a:r>
              <a:rPr lang="en-US" altLang="zh-CN" dirty="0"/>
              <a:t>2. 3.</a:t>
            </a:r>
            <a:br>
              <a:rPr lang="zh-CN" altLang="en-US" dirty="0"/>
            </a:br>
            <a:r>
              <a:rPr lang="en-US" altLang="zh-CN" dirty="0"/>
              <a:t>5. </a:t>
            </a:r>
            <a:r>
              <a:rPr lang="zh-CN" altLang="en-US" dirty="0"/>
              <a:t>到只只剩下一个类的时候，停止</a:t>
            </a:r>
            <a:endParaRPr lang="en-US" altLang="zh-CN" dirty="0"/>
          </a:p>
        </p:txBody>
      </p:sp>
    </p:spTree>
    <p:extLst>
      <p:ext uri="{BB962C8B-B14F-4D97-AF65-F5344CB8AC3E}">
        <p14:creationId xmlns:p14="http://schemas.microsoft.com/office/powerpoint/2010/main" val="32481889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623392" y="1068562"/>
            <a:ext cx="10369152" cy="2585323"/>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例子：</a:t>
            </a:r>
            <a:endParaRPr lang="en-US" altLang="zh-CN" dirty="0"/>
          </a:p>
          <a:p>
            <a:endParaRPr lang="en-US" altLang="zh-CN" dirty="0"/>
          </a:p>
          <a:p>
            <a:r>
              <a:rPr lang="zh-CN" altLang="en-US" dirty="0"/>
              <a:t>有一组数据</a:t>
            </a:r>
            <a:r>
              <a:rPr lang="en-US" altLang="zh-CN" dirty="0"/>
              <a:t>D={</a:t>
            </a:r>
            <a:r>
              <a:rPr lang="en-US" altLang="zh-CN" dirty="0" err="1"/>
              <a:t>a,b,c,d,e</a:t>
            </a:r>
            <a:r>
              <a:rPr lang="en-US" altLang="zh-CN" dirty="0"/>
              <a:t>} </a:t>
            </a:r>
            <a:r>
              <a:rPr lang="zh-CN" altLang="en-US" dirty="0"/>
              <a:t>给了它们之间的距离矩阵。</a:t>
            </a:r>
          </a:p>
          <a:p>
            <a:endParaRPr lang="en-US" altLang="zh-CN" dirty="0"/>
          </a:p>
          <a:p>
            <a:r>
              <a:rPr lang="zh-CN" altLang="en-US" dirty="0"/>
              <a:t>首先，每一个例子都是一个类：</a:t>
            </a:r>
          </a:p>
        </p:txBody>
      </p:sp>
      <p:pic>
        <p:nvPicPr>
          <p:cNvPr id="5" name="图片 4">
            <a:extLst>
              <a:ext uri="{FF2B5EF4-FFF2-40B4-BE49-F238E27FC236}">
                <a16:creationId xmlns:a16="http://schemas.microsoft.com/office/drawing/2014/main" id="{83AC6B0D-0493-4429-9F95-B96F59222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35" y="3653885"/>
            <a:ext cx="10840973" cy="3109830"/>
          </a:xfrm>
          <a:prstGeom prst="rect">
            <a:avLst/>
          </a:prstGeom>
        </p:spPr>
      </p:pic>
    </p:spTree>
    <p:extLst>
      <p:ext uri="{BB962C8B-B14F-4D97-AF65-F5344CB8AC3E}">
        <p14:creationId xmlns:p14="http://schemas.microsoft.com/office/powerpoint/2010/main" val="17596854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95128" cy="3139321"/>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将最近的两个类合并为一个新的类，并重新计算类之间的距离然后更新距离矩阵：</a:t>
            </a:r>
            <a:endParaRPr lang="en-US" altLang="zh-CN" dirty="0"/>
          </a:p>
          <a:p>
            <a:endParaRPr lang="en-US" altLang="zh-CN" dirty="0"/>
          </a:p>
          <a:p>
            <a:r>
              <a:rPr lang="en-US" altLang="zh-CN" dirty="0"/>
              <a:t>d(</a:t>
            </a:r>
            <a:r>
              <a:rPr lang="en-US" altLang="zh-CN" dirty="0" err="1"/>
              <a:t>a,b</a:t>
            </a:r>
            <a:r>
              <a:rPr lang="en-US" altLang="zh-CN" dirty="0"/>
              <a:t>) = 0.18</a:t>
            </a:r>
            <a:r>
              <a:rPr lang="zh-CN" altLang="en-US" dirty="0"/>
              <a:t>距离最近，合并为一类</a:t>
            </a:r>
            <a:r>
              <a:rPr lang="en-US" altLang="zh-CN" dirty="0"/>
              <a:t>ab,</a:t>
            </a:r>
            <a:r>
              <a:rPr lang="zh-CN" altLang="en-US" dirty="0"/>
              <a:t>然后计算</a:t>
            </a:r>
            <a:r>
              <a:rPr lang="en-US" altLang="zh-CN" dirty="0" err="1"/>
              <a:t>ab,c,d,e</a:t>
            </a:r>
            <a:r>
              <a:rPr lang="zh-CN" altLang="en-US" dirty="0"/>
              <a:t>之间的距离</a:t>
            </a:r>
            <a:endParaRPr lang="en-US" altLang="zh-CN" dirty="0"/>
          </a:p>
          <a:p>
            <a:endParaRPr lang="en-US" altLang="zh-CN" dirty="0"/>
          </a:p>
          <a:p>
            <a:r>
              <a:rPr lang="en-US" altLang="zh-CN" dirty="0"/>
              <a:t>d(</a:t>
            </a:r>
            <a:r>
              <a:rPr lang="en-US" altLang="zh-CN" dirty="0" err="1"/>
              <a:t>ab,c</a:t>
            </a:r>
            <a:r>
              <a:rPr lang="en-US" altLang="zh-CN" dirty="0"/>
              <a:t>) = avg(0.39, 0.32) = 0.355;</a:t>
            </a:r>
          </a:p>
          <a:p>
            <a:r>
              <a:rPr lang="en-US" altLang="zh-CN" dirty="0"/>
              <a:t>d(</a:t>
            </a:r>
            <a:r>
              <a:rPr lang="en-US" altLang="zh-CN" dirty="0" err="1"/>
              <a:t>ab,d</a:t>
            </a:r>
            <a:r>
              <a:rPr lang="en-US" altLang="zh-CN" dirty="0"/>
              <a:t>) = avg(0.43, 0.34) = 0.385;</a:t>
            </a:r>
          </a:p>
          <a:p>
            <a:r>
              <a:rPr lang="en-US" altLang="zh-CN" dirty="0"/>
              <a:t>d(</a:t>
            </a:r>
            <a:r>
              <a:rPr lang="en-US" altLang="zh-CN" dirty="0" err="1"/>
              <a:t>ab,d</a:t>
            </a:r>
            <a:r>
              <a:rPr lang="en-US" altLang="zh-CN" dirty="0"/>
              <a:t>) = avg(0.39, 0.41) = 0.4;</a:t>
            </a:r>
          </a:p>
        </p:txBody>
      </p:sp>
      <p:pic>
        <p:nvPicPr>
          <p:cNvPr id="11" name="图片 10">
            <a:extLst>
              <a:ext uri="{FF2B5EF4-FFF2-40B4-BE49-F238E27FC236}">
                <a16:creationId xmlns:a16="http://schemas.microsoft.com/office/drawing/2014/main" id="{E33C9271-C9A6-410B-ABF2-8B43E7DCB1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752" y="3361765"/>
            <a:ext cx="8118398" cy="3193493"/>
          </a:xfrm>
          <a:prstGeom prst="rect">
            <a:avLst/>
          </a:prstGeom>
        </p:spPr>
      </p:pic>
    </p:spTree>
    <p:extLst>
      <p:ext uri="{BB962C8B-B14F-4D97-AF65-F5344CB8AC3E}">
        <p14:creationId xmlns:p14="http://schemas.microsoft.com/office/powerpoint/2010/main" val="305365885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95128" cy="2031325"/>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选择距离最近的两个类合并为新的类：</a:t>
            </a:r>
            <a:endParaRPr lang="en-US" altLang="zh-CN" dirty="0"/>
          </a:p>
          <a:p>
            <a:endParaRPr lang="en-US" altLang="zh-CN" dirty="0"/>
          </a:p>
          <a:p>
            <a:r>
              <a:rPr lang="en-US" altLang="zh-CN" dirty="0"/>
              <a:t>d(</a:t>
            </a:r>
            <a:r>
              <a:rPr lang="en-US" altLang="zh-CN" dirty="0" err="1"/>
              <a:t>d,e</a:t>
            </a:r>
            <a:r>
              <a:rPr lang="en-US" altLang="zh-CN" dirty="0"/>
              <a:t>) = 0.21</a:t>
            </a:r>
            <a:r>
              <a:rPr lang="zh-CN" altLang="en-US" dirty="0"/>
              <a:t>距离最近，因此</a:t>
            </a:r>
            <a:r>
              <a:rPr lang="en-US" altLang="zh-CN" dirty="0" err="1"/>
              <a:t>d,e</a:t>
            </a:r>
            <a:r>
              <a:rPr lang="zh-CN" altLang="en-US" dirty="0"/>
              <a:t>合并为一类</a:t>
            </a:r>
            <a:endParaRPr lang="en-US" altLang="zh-CN" dirty="0"/>
          </a:p>
        </p:txBody>
      </p:sp>
      <p:sp>
        <p:nvSpPr>
          <p:cNvPr id="2" name="Rectangle 1">
            <a:extLst>
              <a:ext uri="{FF2B5EF4-FFF2-40B4-BE49-F238E27FC236}">
                <a16:creationId xmlns:a16="http://schemas.microsoft.com/office/drawing/2014/main" id="{1AA92F6C-5D74-48CF-B36B-BCD3BA0560E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选择距离最近的两个类合并为新的类：</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  </a:t>
            </a:r>
            <a:r>
              <a:rPr kumimoji="0" lang="zh-CN" altLang="zh-CN" sz="1900" b="0" i="0" u="none" strike="noStrike" cap="none" normalizeH="0" baseline="0">
                <a:ln>
                  <a:noFill/>
                </a:ln>
                <a:solidFill>
                  <a:srgbClr val="121212"/>
                </a:solidFill>
                <a:effectLst/>
                <a:latin typeface="Arial" panose="020B0604020202020204" pitchFamily="34" charset="0"/>
                <a:ea typeface="-apple-system"/>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AutoShape 2" descr="[公式]">
            <a:extLst>
              <a:ext uri="{FF2B5EF4-FFF2-40B4-BE49-F238E27FC236}">
                <a16:creationId xmlns:a16="http://schemas.microsoft.com/office/drawing/2014/main" id="{AEDB2B7A-4B77-469C-9FF8-A154CACD2C5E}"/>
              </a:ext>
            </a:extLst>
          </p:cNvPr>
          <p:cNvSpPr>
            <a:spLocks noChangeAspect="1" noChangeArrowheads="1"/>
          </p:cNvSpPr>
          <p:nvPr/>
        </p:nvSpPr>
        <p:spPr bwMode="auto">
          <a:xfrm>
            <a:off x="1270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C4E39F3C-EFAB-4F3D-8514-8C2755068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833" y="3429000"/>
            <a:ext cx="11132220" cy="3103309"/>
          </a:xfrm>
          <a:prstGeom prst="rect">
            <a:avLst/>
          </a:prstGeom>
        </p:spPr>
      </p:pic>
    </p:spTree>
    <p:extLst>
      <p:ext uri="{BB962C8B-B14F-4D97-AF65-F5344CB8AC3E}">
        <p14:creationId xmlns:p14="http://schemas.microsoft.com/office/powerpoint/2010/main" val="5716346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31800" y="1189201"/>
            <a:ext cx="11195128"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层次聚类</a:t>
            </a:r>
            <a:r>
              <a:rPr lang="en-US" altLang="zh-CN" b="1" dirty="0"/>
              <a:t>(Hierarchical)</a:t>
            </a:r>
          </a:p>
          <a:p>
            <a:br>
              <a:rPr lang="en-US" altLang="zh-CN" b="1" dirty="0"/>
            </a:br>
            <a:r>
              <a:rPr lang="zh-CN" altLang="en-US" dirty="0"/>
              <a:t>不断重复上述两个步骤，最终只剩下一个类的时候，停止：</a:t>
            </a:r>
            <a:endParaRPr lang="en-US" altLang="zh-CN" dirty="0"/>
          </a:p>
        </p:txBody>
      </p:sp>
      <p:sp>
        <p:nvSpPr>
          <p:cNvPr id="2" name="Rectangle 1">
            <a:extLst>
              <a:ext uri="{FF2B5EF4-FFF2-40B4-BE49-F238E27FC236}">
                <a16:creationId xmlns:a16="http://schemas.microsoft.com/office/drawing/2014/main" id="{1AA92F6C-5D74-48CF-B36B-BCD3BA0560E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选择距离最近的两个类合并为新的类：</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  </a:t>
            </a:r>
            <a:r>
              <a:rPr kumimoji="0" lang="zh-CN" altLang="zh-CN" sz="1900" b="0" i="0" u="none" strike="noStrike" cap="none" normalizeH="0" baseline="0">
                <a:ln>
                  <a:noFill/>
                </a:ln>
                <a:solidFill>
                  <a:srgbClr val="121212"/>
                </a:solidFill>
                <a:effectLst/>
                <a:latin typeface="Arial" panose="020B0604020202020204" pitchFamily="34" charset="0"/>
                <a:ea typeface="-apple-system"/>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AutoShape 2" descr="[公式]">
            <a:extLst>
              <a:ext uri="{FF2B5EF4-FFF2-40B4-BE49-F238E27FC236}">
                <a16:creationId xmlns:a16="http://schemas.microsoft.com/office/drawing/2014/main" id="{AEDB2B7A-4B77-469C-9FF8-A154CACD2C5E}"/>
              </a:ext>
            </a:extLst>
          </p:cNvPr>
          <p:cNvSpPr>
            <a:spLocks noChangeAspect="1" noChangeArrowheads="1"/>
          </p:cNvSpPr>
          <p:nvPr/>
        </p:nvSpPr>
        <p:spPr bwMode="auto">
          <a:xfrm>
            <a:off x="12700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386" name="Picture 2" descr="preview">
            <a:extLst>
              <a:ext uri="{FF2B5EF4-FFF2-40B4-BE49-F238E27FC236}">
                <a16:creationId xmlns:a16="http://schemas.microsoft.com/office/drawing/2014/main" id="{C5BFE841-9FEB-423B-AB79-CDD8358E3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888" y="2840305"/>
            <a:ext cx="6839069" cy="330644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0B6AC662-8A22-47E8-89F5-4379910FF5CF}"/>
              </a:ext>
            </a:extLst>
          </p:cNvPr>
          <p:cNvSpPr/>
          <p:nvPr/>
        </p:nvSpPr>
        <p:spPr>
          <a:xfrm>
            <a:off x="568908" y="6095060"/>
            <a:ext cx="6096000" cy="369332"/>
          </a:xfrm>
          <a:prstGeom prst="rect">
            <a:avLst/>
          </a:prstGeom>
        </p:spPr>
        <p:txBody>
          <a:bodyPr>
            <a:spAutoFit/>
          </a:bodyPr>
          <a:lstStyle/>
          <a:p>
            <a:r>
              <a:rPr lang="zh-CN" altLang="en-US" dirty="0">
                <a:solidFill>
                  <a:srgbClr val="121212"/>
                </a:solidFill>
              </a:rPr>
              <a:t>类别的数量取决于你剪的位置</a:t>
            </a:r>
          </a:p>
        </p:txBody>
      </p:sp>
    </p:spTree>
    <p:extLst>
      <p:ext uri="{BB962C8B-B14F-4D97-AF65-F5344CB8AC3E}">
        <p14:creationId xmlns:p14="http://schemas.microsoft.com/office/powerpoint/2010/main" val="22734007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38135" y="3451961"/>
            <a:ext cx="1182723" cy="461665"/>
          </a:xfrm>
          <a:prstGeom prst="rect">
            <a:avLst/>
          </a:prstGeom>
          <a:noFill/>
        </p:spPr>
        <p:txBody>
          <a:bodyPr wrap="square" rtlCol="0">
            <a:spAutoFit/>
          </a:bodyPr>
          <a:lstStyle/>
          <a:p>
            <a:pPr algn="ctr"/>
            <a:r>
              <a:rPr lang="en-US" altLang="zh-CN" sz="2400" dirty="0">
                <a:latin typeface="Agency FB" panose="020B0503020202020204" pitchFamily="34" charset="0"/>
              </a:rPr>
              <a:t>CONTENTS</a:t>
            </a:r>
            <a:endParaRPr lang="zh-CN" altLang="en-US" sz="2400" dirty="0">
              <a:latin typeface="Agency FB" panose="020B0503020202020204" pitchFamily="34" charset="0"/>
            </a:endParaRPr>
          </a:p>
        </p:txBody>
      </p:sp>
      <p:grpSp>
        <p:nvGrpSpPr>
          <p:cNvPr id="21" name="组合 20"/>
          <p:cNvGrpSpPr/>
          <p:nvPr/>
        </p:nvGrpSpPr>
        <p:grpSpPr>
          <a:xfrm>
            <a:off x="6570560" y="3842646"/>
            <a:ext cx="481012" cy="479425"/>
            <a:chOff x="5810250" y="2244726"/>
            <a:chExt cx="481012" cy="479425"/>
          </a:xfrm>
        </p:grpSpPr>
        <p:sp>
          <p:nvSpPr>
            <p:cNvPr id="22"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6570560" y="2531503"/>
            <a:ext cx="481012" cy="479425"/>
            <a:chOff x="5810250" y="2244726"/>
            <a:chExt cx="481012" cy="479425"/>
          </a:xfrm>
        </p:grpSpPr>
        <p:sp>
          <p:nvSpPr>
            <p:cNvPr id="68" name="Freeform 125"/>
            <p:cNvSpPr>
              <a:spLocks/>
            </p:cNvSpPr>
            <p:nvPr/>
          </p:nvSpPr>
          <p:spPr bwMode="auto">
            <a:xfrm>
              <a:off x="5830888" y="2573338"/>
              <a:ext cx="41275" cy="60325"/>
            </a:xfrm>
            <a:custGeom>
              <a:avLst/>
              <a:gdLst>
                <a:gd name="T0" fmla="*/ 5 w 18"/>
                <a:gd name="T1" fmla="*/ 0 h 26"/>
                <a:gd name="T2" fmla="*/ 0 w 18"/>
                <a:gd name="T3" fmla="*/ 2 h 26"/>
                <a:gd name="T4" fmla="*/ 14 w 18"/>
                <a:gd name="T5" fmla="*/ 26 h 26"/>
                <a:gd name="T6" fmla="*/ 14 w 18"/>
                <a:gd name="T7" fmla="*/ 26 h 26"/>
                <a:gd name="T8" fmla="*/ 18 w 18"/>
                <a:gd name="T9" fmla="*/ 22 h 26"/>
                <a:gd name="T10" fmla="*/ 5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5" y="0"/>
                  </a:moveTo>
                  <a:cubicBezTo>
                    <a:pt x="0" y="2"/>
                    <a:pt x="0" y="2"/>
                    <a:pt x="0" y="2"/>
                  </a:cubicBezTo>
                  <a:cubicBezTo>
                    <a:pt x="3" y="11"/>
                    <a:pt x="8" y="19"/>
                    <a:pt x="14" y="26"/>
                  </a:cubicBezTo>
                  <a:cubicBezTo>
                    <a:pt x="14" y="26"/>
                    <a:pt x="14" y="26"/>
                    <a:pt x="14" y="26"/>
                  </a:cubicBezTo>
                  <a:cubicBezTo>
                    <a:pt x="18" y="22"/>
                    <a:pt x="18" y="22"/>
                    <a:pt x="18" y="22"/>
                  </a:cubicBezTo>
                  <a:cubicBezTo>
                    <a:pt x="13" y="16"/>
                    <a:pt x="8"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126"/>
            <p:cNvSpPr>
              <a:spLocks/>
            </p:cNvSpPr>
            <p:nvPr/>
          </p:nvSpPr>
          <p:spPr bwMode="auto">
            <a:xfrm>
              <a:off x="5907088" y="2667001"/>
              <a:ext cx="58737" cy="39688"/>
            </a:xfrm>
            <a:custGeom>
              <a:avLst/>
              <a:gdLst>
                <a:gd name="T0" fmla="*/ 4 w 26"/>
                <a:gd name="T1" fmla="*/ 0 h 17"/>
                <a:gd name="T2" fmla="*/ 0 w 26"/>
                <a:gd name="T3" fmla="*/ 4 h 17"/>
                <a:gd name="T4" fmla="*/ 24 w 26"/>
                <a:gd name="T5" fmla="*/ 17 h 17"/>
                <a:gd name="T6" fmla="*/ 26 w 26"/>
                <a:gd name="T7" fmla="*/ 12 h 17"/>
                <a:gd name="T8" fmla="*/ 4 w 26"/>
                <a:gd name="T9" fmla="*/ 0 h 17"/>
              </a:gdLst>
              <a:ahLst/>
              <a:cxnLst>
                <a:cxn ang="0">
                  <a:pos x="T0" y="T1"/>
                </a:cxn>
                <a:cxn ang="0">
                  <a:pos x="T2" y="T3"/>
                </a:cxn>
                <a:cxn ang="0">
                  <a:pos x="T4" y="T5"/>
                </a:cxn>
                <a:cxn ang="0">
                  <a:pos x="T6" y="T7"/>
                </a:cxn>
                <a:cxn ang="0">
                  <a:pos x="T8" y="T9"/>
                </a:cxn>
              </a:cxnLst>
              <a:rect l="0" t="0" r="r" b="b"/>
              <a:pathLst>
                <a:path w="26" h="17">
                  <a:moveTo>
                    <a:pt x="4" y="0"/>
                  </a:moveTo>
                  <a:cubicBezTo>
                    <a:pt x="0" y="4"/>
                    <a:pt x="0" y="4"/>
                    <a:pt x="0" y="4"/>
                  </a:cubicBezTo>
                  <a:cubicBezTo>
                    <a:pt x="8" y="10"/>
                    <a:pt x="16" y="14"/>
                    <a:pt x="24" y="17"/>
                  </a:cubicBezTo>
                  <a:cubicBezTo>
                    <a:pt x="26" y="12"/>
                    <a:pt x="26" y="12"/>
                    <a:pt x="26" y="12"/>
                  </a:cubicBezTo>
                  <a:cubicBezTo>
                    <a:pt x="18" y="9"/>
                    <a:pt x="10" y="5"/>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127"/>
            <p:cNvSpPr>
              <a:spLocks/>
            </p:cNvSpPr>
            <p:nvPr/>
          </p:nvSpPr>
          <p:spPr bwMode="auto">
            <a:xfrm>
              <a:off x="5810250" y="2457451"/>
              <a:ext cx="15875" cy="61913"/>
            </a:xfrm>
            <a:custGeom>
              <a:avLst/>
              <a:gdLst>
                <a:gd name="T0" fmla="*/ 1 w 7"/>
                <a:gd name="T1" fmla="*/ 0 h 27"/>
                <a:gd name="T2" fmla="*/ 1 w 7"/>
                <a:gd name="T3" fmla="*/ 27 h 27"/>
                <a:gd name="T4" fmla="*/ 7 w 7"/>
                <a:gd name="T5" fmla="*/ 26 h 27"/>
                <a:gd name="T6" fmla="*/ 7 w 7"/>
                <a:gd name="T7" fmla="*/ 0 h 27"/>
                <a:gd name="T8" fmla="*/ 1 w 7"/>
                <a:gd name="T9" fmla="*/ 0 h 27"/>
              </a:gdLst>
              <a:ahLst/>
              <a:cxnLst>
                <a:cxn ang="0">
                  <a:pos x="T0" y="T1"/>
                </a:cxn>
                <a:cxn ang="0">
                  <a:pos x="T2" y="T3"/>
                </a:cxn>
                <a:cxn ang="0">
                  <a:pos x="T4" y="T5"/>
                </a:cxn>
                <a:cxn ang="0">
                  <a:pos x="T6" y="T7"/>
                </a:cxn>
                <a:cxn ang="0">
                  <a:pos x="T8" y="T9"/>
                </a:cxn>
              </a:cxnLst>
              <a:rect l="0" t="0" r="r" b="b"/>
              <a:pathLst>
                <a:path w="7" h="27">
                  <a:moveTo>
                    <a:pt x="1" y="0"/>
                  </a:moveTo>
                  <a:cubicBezTo>
                    <a:pt x="0" y="9"/>
                    <a:pt x="0" y="18"/>
                    <a:pt x="1" y="27"/>
                  </a:cubicBezTo>
                  <a:cubicBezTo>
                    <a:pt x="7" y="26"/>
                    <a:pt x="7" y="26"/>
                    <a:pt x="7" y="26"/>
                  </a:cubicBezTo>
                  <a:cubicBezTo>
                    <a:pt x="6" y="18"/>
                    <a:pt x="6" y="9"/>
                    <a:pt x="7" y="0"/>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28"/>
            <p:cNvSpPr>
              <a:spLocks/>
            </p:cNvSpPr>
            <p:nvPr/>
          </p:nvSpPr>
          <p:spPr bwMode="auto">
            <a:xfrm>
              <a:off x="6022975" y="2711451"/>
              <a:ext cx="61912" cy="12700"/>
            </a:xfrm>
            <a:custGeom>
              <a:avLst/>
              <a:gdLst>
                <a:gd name="T0" fmla="*/ 26 w 27"/>
                <a:gd name="T1" fmla="*/ 0 h 6"/>
                <a:gd name="T2" fmla="*/ 12 w 27"/>
                <a:gd name="T3" fmla="*/ 1 h 6"/>
                <a:gd name="T4" fmla="*/ 0 w 27"/>
                <a:gd name="T5" fmla="*/ 0 h 6"/>
                <a:gd name="T6" fmla="*/ 0 w 27"/>
                <a:gd name="T7" fmla="*/ 5 h 6"/>
                <a:gd name="T8" fmla="*/ 12 w 27"/>
                <a:gd name="T9" fmla="*/ 6 h 6"/>
                <a:gd name="T10" fmla="*/ 27 w 27"/>
                <a:gd name="T11" fmla="*/ 5 h 6"/>
                <a:gd name="T12" fmla="*/ 26 w 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7" h="6">
                  <a:moveTo>
                    <a:pt x="26" y="0"/>
                  </a:moveTo>
                  <a:cubicBezTo>
                    <a:pt x="22" y="0"/>
                    <a:pt x="17" y="1"/>
                    <a:pt x="12" y="1"/>
                  </a:cubicBezTo>
                  <a:cubicBezTo>
                    <a:pt x="8" y="1"/>
                    <a:pt x="4" y="0"/>
                    <a:pt x="0" y="0"/>
                  </a:cubicBezTo>
                  <a:cubicBezTo>
                    <a:pt x="0" y="5"/>
                    <a:pt x="0" y="5"/>
                    <a:pt x="0" y="5"/>
                  </a:cubicBezTo>
                  <a:cubicBezTo>
                    <a:pt x="4" y="6"/>
                    <a:pt x="8" y="6"/>
                    <a:pt x="12" y="6"/>
                  </a:cubicBezTo>
                  <a:cubicBezTo>
                    <a:pt x="17" y="6"/>
                    <a:pt x="22" y="6"/>
                    <a:pt x="27" y="5"/>
                  </a:cubicBezTo>
                  <a:cubicBezTo>
                    <a:pt x="26" y="0"/>
                    <a:pt x="26" y="0"/>
                    <a:pt x="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129"/>
            <p:cNvSpPr>
              <a:spLocks/>
            </p:cNvSpPr>
            <p:nvPr/>
          </p:nvSpPr>
          <p:spPr bwMode="auto">
            <a:xfrm>
              <a:off x="5829300" y="2341563"/>
              <a:ext cx="41275" cy="58738"/>
            </a:xfrm>
            <a:custGeom>
              <a:avLst/>
              <a:gdLst>
                <a:gd name="T0" fmla="*/ 13 w 18"/>
                <a:gd name="T1" fmla="*/ 0 h 26"/>
                <a:gd name="T2" fmla="*/ 0 w 18"/>
                <a:gd name="T3" fmla="*/ 24 h 26"/>
                <a:gd name="T4" fmla="*/ 5 w 18"/>
                <a:gd name="T5" fmla="*/ 26 h 26"/>
                <a:gd name="T6" fmla="*/ 18 w 18"/>
                <a:gd name="T7" fmla="*/ 4 h 26"/>
                <a:gd name="T8" fmla="*/ 13 w 18"/>
                <a:gd name="T9" fmla="*/ 0 h 26"/>
              </a:gdLst>
              <a:ahLst/>
              <a:cxnLst>
                <a:cxn ang="0">
                  <a:pos x="T0" y="T1"/>
                </a:cxn>
                <a:cxn ang="0">
                  <a:pos x="T2" y="T3"/>
                </a:cxn>
                <a:cxn ang="0">
                  <a:pos x="T4" y="T5"/>
                </a:cxn>
                <a:cxn ang="0">
                  <a:pos x="T6" y="T7"/>
                </a:cxn>
                <a:cxn ang="0">
                  <a:pos x="T8" y="T9"/>
                </a:cxn>
              </a:cxnLst>
              <a:rect l="0" t="0" r="r" b="b"/>
              <a:pathLst>
                <a:path w="18" h="26">
                  <a:moveTo>
                    <a:pt x="13" y="0"/>
                  </a:moveTo>
                  <a:cubicBezTo>
                    <a:pt x="8" y="8"/>
                    <a:pt x="3" y="16"/>
                    <a:pt x="0" y="24"/>
                  </a:cubicBezTo>
                  <a:cubicBezTo>
                    <a:pt x="5" y="26"/>
                    <a:pt x="5" y="26"/>
                    <a:pt x="5" y="26"/>
                  </a:cubicBezTo>
                  <a:cubicBezTo>
                    <a:pt x="8" y="18"/>
                    <a:pt x="13" y="10"/>
                    <a:pt x="18" y="4"/>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30"/>
            <p:cNvSpPr>
              <a:spLocks/>
            </p:cNvSpPr>
            <p:nvPr/>
          </p:nvSpPr>
          <p:spPr bwMode="auto">
            <a:xfrm>
              <a:off x="6140450" y="2663826"/>
              <a:ext cx="58737" cy="42863"/>
            </a:xfrm>
            <a:custGeom>
              <a:avLst/>
              <a:gdLst>
                <a:gd name="T0" fmla="*/ 23 w 26"/>
                <a:gd name="T1" fmla="*/ 0 h 19"/>
                <a:gd name="T2" fmla="*/ 22 w 26"/>
                <a:gd name="T3" fmla="*/ 0 h 19"/>
                <a:gd name="T4" fmla="*/ 0 w 26"/>
                <a:gd name="T5" fmla="*/ 14 h 19"/>
                <a:gd name="T6" fmla="*/ 2 w 26"/>
                <a:gd name="T7" fmla="*/ 19 h 19"/>
                <a:gd name="T8" fmla="*/ 26 w 26"/>
                <a:gd name="T9" fmla="*/ 5 h 19"/>
                <a:gd name="T10" fmla="*/ 26 w 26"/>
                <a:gd name="T11" fmla="*/ 5 h 19"/>
                <a:gd name="T12" fmla="*/ 23 w 26"/>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6" h="19">
                  <a:moveTo>
                    <a:pt x="23" y="0"/>
                  </a:moveTo>
                  <a:cubicBezTo>
                    <a:pt x="22" y="0"/>
                    <a:pt x="22" y="0"/>
                    <a:pt x="22" y="0"/>
                  </a:cubicBezTo>
                  <a:cubicBezTo>
                    <a:pt x="16" y="6"/>
                    <a:pt x="8" y="10"/>
                    <a:pt x="0" y="14"/>
                  </a:cubicBezTo>
                  <a:cubicBezTo>
                    <a:pt x="2" y="19"/>
                    <a:pt x="2" y="19"/>
                    <a:pt x="2" y="19"/>
                  </a:cubicBezTo>
                  <a:cubicBezTo>
                    <a:pt x="11" y="15"/>
                    <a:pt x="19" y="10"/>
                    <a:pt x="26" y="5"/>
                  </a:cubicBezTo>
                  <a:cubicBezTo>
                    <a:pt x="26" y="5"/>
                    <a:pt x="26" y="5"/>
                    <a:pt x="26"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31"/>
            <p:cNvSpPr>
              <a:spLocks/>
            </p:cNvSpPr>
            <p:nvPr/>
          </p:nvSpPr>
          <p:spPr bwMode="auto">
            <a:xfrm>
              <a:off x="5903913" y="2265363"/>
              <a:ext cx="57150" cy="41275"/>
            </a:xfrm>
            <a:custGeom>
              <a:avLst/>
              <a:gdLst>
                <a:gd name="T0" fmla="*/ 23 w 25"/>
                <a:gd name="T1" fmla="*/ 0 h 18"/>
                <a:gd name="T2" fmla="*/ 0 w 25"/>
                <a:gd name="T3" fmla="*/ 14 h 18"/>
                <a:gd name="T4" fmla="*/ 0 w 25"/>
                <a:gd name="T5" fmla="*/ 14 h 18"/>
                <a:gd name="T6" fmla="*/ 3 w 25"/>
                <a:gd name="T7" fmla="*/ 18 h 18"/>
                <a:gd name="T8" fmla="*/ 25 w 25"/>
                <a:gd name="T9" fmla="*/ 5 h 18"/>
                <a:gd name="T10" fmla="*/ 23 w 25"/>
                <a:gd name="T11" fmla="*/ 0 h 18"/>
              </a:gdLst>
              <a:ahLst/>
              <a:cxnLst>
                <a:cxn ang="0">
                  <a:pos x="T0" y="T1"/>
                </a:cxn>
                <a:cxn ang="0">
                  <a:pos x="T2" y="T3"/>
                </a:cxn>
                <a:cxn ang="0">
                  <a:pos x="T4" y="T5"/>
                </a:cxn>
                <a:cxn ang="0">
                  <a:pos x="T6" y="T7"/>
                </a:cxn>
                <a:cxn ang="0">
                  <a:pos x="T8" y="T9"/>
                </a:cxn>
                <a:cxn ang="0">
                  <a:pos x="T10" y="T11"/>
                </a:cxn>
              </a:cxnLst>
              <a:rect l="0" t="0" r="r" b="b"/>
              <a:pathLst>
                <a:path w="25" h="18">
                  <a:moveTo>
                    <a:pt x="23" y="0"/>
                  </a:moveTo>
                  <a:cubicBezTo>
                    <a:pt x="15" y="3"/>
                    <a:pt x="7" y="8"/>
                    <a:pt x="0" y="14"/>
                  </a:cubicBezTo>
                  <a:cubicBezTo>
                    <a:pt x="0" y="14"/>
                    <a:pt x="0" y="14"/>
                    <a:pt x="0" y="14"/>
                  </a:cubicBezTo>
                  <a:cubicBezTo>
                    <a:pt x="3" y="18"/>
                    <a:pt x="3" y="18"/>
                    <a:pt x="3" y="18"/>
                  </a:cubicBezTo>
                  <a:cubicBezTo>
                    <a:pt x="10" y="13"/>
                    <a:pt x="17" y="8"/>
                    <a:pt x="25" y="5"/>
                  </a:cubicBezTo>
                  <a:cubicBezTo>
                    <a:pt x="23" y="0"/>
                    <a:pt x="23" y="0"/>
                    <a:pt x="2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32"/>
            <p:cNvSpPr>
              <a:spLocks/>
            </p:cNvSpPr>
            <p:nvPr/>
          </p:nvSpPr>
          <p:spPr bwMode="auto">
            <a:xfrm>
              <a:off x="6234113" y="2570163"/>
              <a:ext cx="41275" cy="58738"/>
            </a:xfrm>
            <a:custGeom>
              <a:avLst/>
              <a:gdLst>
                <a:gd name="T0" fmla="*/ 12 w 18"/>
                <a:gd name="T1" fmla="*/ 0 h 26"/>
                <a:gd name="T2" fmla="*/ 0 w 18"/>
                <a:gd name="T3" fmla="*/ 23 h 26"/>
                <a:gd name="T4" fmla="*/ 4 w 18"/>
                <a:gd name="T5" fmla="*/ 26 h 26"/>
                <a:gd name="T6" fmla="*/ 18 w 18"/>
                <a:gd name="T7" fmla="*/ 2 h 26"/>
                <a:gd name="T8" fmla="*/ 12 w 18"/>
                <a:gd name="T9" fmla="*/ 0 h 26"/>
              </a:gdLst>
              <a:ahLst/>
              <a:cxnLst>
                <a:cxn ang="0">
                  <a:pos x="T0" y="T1"/>
                </a:cxn>
                <a:cxn ang="0">
                  <a:pos x="T2" y="T3"/>
                </a:cxn>
                <a:cxn ang="0">
                  <a:pos x="T4" y="T5"/>
                </a:cxn>
                <a:cxn ang="0">
                  <a:pos x="T6" y="T7"/>
                </a:cxn>
                <a:cxn ang="0">
                  <a:pos x="T8" y="T9"/>
                </a:cxn>
              </a:cxnLst>
              <a:rect l="0" t="0" r="r" b="b"/>
              <a:pathLst>
                <a:path w="18" h="26">
                  <a:moveTo>
                    <a:pt x="12" y="0"/>
                  </a:moveTo>
                  <a:cubicBezTo>
                    <a:pt x="9" y="8"/>
                    <a:pt x="5" y="16"/>
                    <a:pt x="0" y="23"/>
                  </a:cubicBezTo>
                  <a:cubicBezTo>
                    <a:pt x="4" y="26"/>
                    <a:pt x="4" y="26"/>
                    <a:pt x="4" y="26"/>
                  </a:cubicBezTo>
                  <a:cubicBezTo>
                    <a:pt x="10" y="19"/>
                    <a:pt x="14" y="11"/>
                    <a:pt x="18" y="2"/>
                  </a:cubicBezTo>
                  <a:cubicBezTo>
                    <a:pt x="12" y="0"/>
                    <a:pt x="12" y="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3"/>
            <p:cNvSpPr>
              <a:spLocks/>
            </p:cNvSpPr>
            <p:nvPr/>
          </p:nvSpPr>
          <p:spPr bwMode="auto">
            <a:xfrm>
              <a:off x="6016625" y="2244726"/>
              <a:ext cx="63500" cy="15875"/>
            </a:xfrm>
            <a:custGeom>
              <a:avLst/>
              <a:gdLst>
                <a:gd name="T0" fmla="*/ 15 w 28"/>
                <a:gd name="T1" fmla="*/ 0 h 7"/>
                <a:gd name="T2" fmla="*/ 0 w 28"/>
                <a:gd name="T3" fmla="*/ 1 h 7"/>
                <a:gd name="T4" fmla="*/ 1 w 28"/>
                <a:gd name="T5" fmla="*/ 7 h 7"/>
                <a:gd name="T6" fmla="*/ 15 w 28"/>
                <a:gd name="T7" fmla="*/ 6 h 7"/>
                <a:gd name="T8" fmla="*/ 27 w 28"/>
                <a:gd name="T9" fmla="*/ 7 h 7"/>
                <a:gd name="T10" fmla="*/ 28 w 28"/>
                <a:gd name="T11" fmla="*/ 1 h 7"/>
                <a:gd name="T12" fmla="*/ 15 w 28"/>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8" h="7">
                  <a:moveTo>
                    <a:pt x="15" y="0"/>
                  </a:moveTo>
                  <a:cubicBezTo>
                    <a:pt x="10" y="0"/>
                    <a:pt x="5" y="1"/>
                    <a:pt x="0" y="1"/>
                  </a:cubicBezTo>
                  <a:cubicBezTo>
                    <a:pt x="1" y="7"/>
                    <a:pt x="1" y="7"/>
                    <a:pt x="1" y="7"/>
                  </a:cubicBezTo>
                  <a:cubicBezTo>
                    <a:pt x="6" y="6"/>
                    <a:pt x="11" y="6"/>
                    <a:pt x="15" y="6"/>
                  </a:cubicBezTo>
                  <a:cubicBezTo>
                    <a:pt x="19" y="6"/>
                    <a:pt x="23" y="6"/>
                    <a:pt x="27" y="7"/>
                  </a:cubicBezTo>
                  <a:cubicBezTo>
                    <a:pt x="28" y="1"/>
                    <a:pt x="28" y="1"/>
                    <a:pt x="28" y="1"/>
                  </a:cubicBezTo>
                  <a:cubicBezTo>
                    <a:pt x="24" y="1"/>
                    <a:pt x="19" y="0"/>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34"/>
            <p:cNvSpPr>
              <a:spLocks/>
            </p:cNvSpPr>
            <p:nvPr/>
          </p:nvSpPr>
          <p:spPr bwMode="auto">
            <a:xfrm>
              <a:off x="6276975" y="2451101"/>
              <a:ext cx="14287" cy="63500"/>
            </a:xfrm>
            <a:custGeom>
              <a:avLst/>
              <a:gdLst>
                <a:gd name="T0" fmla="*/ 5 w 6"/>
                <a:gd name="T1" fmla="*/ 0 h 28"/>
                <a:gd name="T2" fmla="*/ 0 w 6"/>
                <a:gd name="T3" fmla="*/ 1 h 28"/>
                <a:gd name="T4" fmla="*/ 0 w 6"/>
                <a:gd name="T5" fmla="*/ 27 h 28"/>
                <a:gd name="T6" fmla="*/ 5 w 6"/>
                <a:gd name="T7" fmla="*/ 28 h 28"/>
                <a:gd name="T8" fmla="*/ 5 w 6"/>
                <a:gd name="T9" fmla="*/ 0 h 28"/>
              </a:gdLst>
              <a:ahLst/>
              <a:cxnLst>
                <a:cxn ang="0">
                  <a:pos x="T0" y="T1"/>
                </a:cxn>
                <a:cxn ang="0">
                  <a:pos x="T2" y="T3"/>
                </a:cxn>
                <a:cxn ang="0">
                  <a:pos x="T4" y="T5"/>
                </a:cxn>
                <a:cxn ang="0">
                  <a:pos x="T6" y="T7"/>
                </a:cxn>
                <a:cxn ang="0">
                  <a:pos x="T8" y="T9"/>
                </a:cxn>
              </a:cxnLst>
              <a:rect l="0" t="0" r="r" b="b"/>
              <a:pathLst>
                <a:path w="6" h="28">
                  <a:moveTo>
                    <a:pt x="5" y="0"/>
                  </a:moveTo>
                  <a:cubicBezTo>
                    <a:pt x="0" y="1"/>
                    <a:pt x="0" y="1"/>
                    <a:pt x="0" y="1"/>
                  </a:cubicBezTo>
                  <a:cubicBezTo>
                    <a:pt x="1" y="10"/>
                    <a:pt x="1" y="18"/>
                    <a:pt x="0" y="27"/>
                  </a:cubicBezTo>
                  <a:cubicBezTo>
                    <a:pt x="5" y="28"/>
                    <a:pt x="5" y="28"/>
                    <a:pt x="5" y="28"/>
                  </a:cubicBezTo>
                  <a:cubicBezTo>
                    <a:pt x="6" y="19"/>
                    <a:pt x="6" y="9"/>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5"/>
            <p:cNvSpPr>
              <a:spLocks/>
            </p:cNvSpPr>
            <p:nvPr/>
          </p:nvSpPr>
          <p:spPr bwMode="auto">
            <a:xfrm>
              <a:off x="6135688" y="2263776"/>
              <a:ext cx="58737" cy="39688"/>
            </a:xfrm>
            <a:custGeom>
              <a:avLst/>
              <a:gdLst>
                <a:gd name="T0" fmla="*/ 2 w 26"/>
                <a:gd name="T1" fmla="*/ 0 h 18"/>
                <a:gd name="T2" fmla="*/ 0 w 26"/>
                <a:gd name="T3" fmla="*/ 5 h 18"/>
                <a:gd name="T4" fmla="*/ 23 w 26"/>
                <a:gd name="T5" fmla="*/ 18 h 18"/>
                <a:gd name="T6" fmla="*/ 26 w 26"/>
                <a:gd name="T7" fmla="*/ 13 h 18"/>
                <a:gd name="T8" fmla="*/ 2 w 26"/>
                <a:gd name="T9" fmla="*/ 0 h 18"/>
              </a:gdLst>
              <a:ahLst/>
              <a:cxnLst>
                <a:cxn ang="0">
                  <a:pos x="T0" y="T1"/>
                </a:cxn>
                <a:cxn ang="0">
                  <a:pos x="T2" y="T3"/>
                </a:cxn>
                <a:cxn ang="0">
                  <a:pos x="T4" y="T5"/>
                </a:cxn>
                <a:cxn ang="0">
                  <a:pos x="T6" y="T7"/>
                </a:cxn>
                <a:cxn ang="0">
                  <a:pos x="T8" y="T9"/>
                </a:cxn>
              </a:cxnLst>
              <a:rect l="0" t="0" r="r" b="b"/>
              <a:pathLst>
                <a:path w="26" h="18">
                  <a:moveTo>
                    <a:pt x="2" y="0"/>
                  </a:moveTo>
                  <a:cubicBezTo>
                    <a:pt x="0" y="5"/>
                    <a:pt x="0" y="5"/>
                    <a:pt x="0" y="5"/>
                  </a:cubicBezTo>
                  <a:cubicBezTo>
                    <a:pt x="8" y="8"/>
                    <a:pt x="16" y="13"/>
                    <a:pt x="23" y="18"/>
                  </a:cubicBezTo>
                  <a:cubicBezTo>
                    <a:pt x="26" y="13"/>
                    <a:pt x="26" y="13"/>
                    <a:pt x="26" y="13"/>
                  </a:cubicBezTo>
                  <a:cubicBezTo>
                    <a:pt x="19" y="8"/>
                    <a:pt x="11"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6"/>
            <p:cNvSpPr>
              <a:spLocks/>
            </p:cNvSpPr>
            <p:nvPr/>
          </p:nvSpPr>
          <p:spPr bwMode="auto">
            <a:xfrm>
              <a:off x="6229350" y="2338388"/>
              <a:ext cx="42862" cy="57150"/>
            </a:xfrm>
            <a:custGeom>
              <a:avLst/>
              <a:gdLst>
                <a:gd name="T0" fmla="*/ 5 w 19"/>
                <a:gd name="T1" fmla="*/ 0 h 25"/>
                <a:gd name="T2" fmla="*/ 0 w 19"/>
                <a:gd name="T3" fmla="*/ 3 h 25"/>
                <a:gd name="T4" fmla="*/ 1 w 19"/>
                <a:gd name="T5" fmla="*/ 3 h 25"/>
                <a:gd name="T6" fmla="*/ 1 w 19"/>
                <a:gd name="T7" fmla="*/ 3 h 25"/>
                <a:gd name="T8" fmla="*/ 1 w 19"/>
                <a:gd name="T9" fmla="*/ 3 h 25"/>
                <a:gd name="T10" fmla="*/ 9 w 19"/>
                <a:gd name="T11" fmla="*/ 16 h 25"/>
                <a:gd name="T12" fmla="*/ 9 w 19"/>
                <a:gd name="T13" fmla="*/ 16 h 25"/>
                <a:gd name="T14" fmla="*/ 10 w 19"/>
                <a:gd name="T15" fmla="*/ 17 h 25"/>
                <a:gd name="T16" fmla="*/ 14 w 19"/>
                <a:gd name="T17" fmla="*/ 25 h 25"/>
                <a:gd name="T18" fmla="*/ 19 w 19"/>
                <a:gd name="T19" fmla="*/ 23 h 25"/>
                <a:gd name="T20" fmla="*/ 14 w 19"/>
                <a:gd name="T21" fmla="*/ 14 h 25"/>
                <a:gd name="T22" fmla="*/ 14 w 19"/>
                <a:gd name="T23" fmla="*/ 13 h 25"/>
                <a:gd name="T24" fmla="*/ 5 w 19"/>
                <a:gd name="T25" fmla="*/ 0 h 25"/>
                <a:gd name="T26" fmla="*/ 5 w 19"/>
                <a:gd name="T27" fmla="*/ 0 h 25"/>
                <a:gd name="T28" fmla="*/ 5 w 19"/>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5" y="0"/>
                  </a:moveTo>
                  <a:cubicBezTo>
                    <a:pt x="0" y="3"/>
                    <a:pt x="0" y="3"/>
                    <a:pt x="0" y="3"/>
                  </a:cubicBezTo>
                  <a:cubicBezTo>
                    <a:pt x="1" y="3"/>
                    <a:pt x="1" y="3"/>
                    <a:pt x="1" y="3"/>
                  </a:cubicBezTo>
                  <a:cubicBezTo>
                    <a:pt x="1" y="3"/>
                    <a:pt x="1" y="3"/>
                    <a:pt x="1" y="3"/>
                  </a:cubicBezTo>
                  <a:cubicBezTo>
                    <a:pt x="1" y="3"/>
                    <a:pt x="1" y="3"/>
                    <a:pt x="1" y="3"/>
                  </a:cubicBezTo>
                  <a:cubicBezTo>
                    <a:pt x="4" y="7"/>
                    <a:pt x="7" y="12"/>
                    <a:pt x="9" y="16"/>
                  </a:cubicBezTo>
                  <a:cubicBezTo>
                    <a:pt x="9" y="16"/>
                    <a:pt x="9" y="16"/>
                    <a:pt x="9" y="16"/>
                  </a:cubicBezTo>
                  <a:cubicBezTo>
                    <a:pt x="10" y="17"/>
                    <a:pt x="10" y="17"/>
                    <a:pt x="10" y="17"/>
                  </a:cubicBezTo>
                  <a:cubicBezTo>
                    <a:pt x="11" y="20"/>
                    <a:pt x="12" y="22"/>
                    <a:pt x="14" y="25"/>
                  </a:cubicBezTo>
                  <a:cubicBezTo>
                    <a:pt x="19" y="23"/>
                    <a:pt x="19" y="23"/>
                    <a:pt x="19" y="23"/>
                  </a:cubicBezTo>
                  <a:cubicBezTo>
                    <a:pt x="17" y="20"/>
                    <a:pt x="16" y="17"/>
                    <a:pt x="14" y="14"/>
                  </a:cubicBezTo>
                  <a:cubicBezTo>
                    <a:pt x="14" y="13"/>
                    <a:pt x="14" y="13"/>
                    <a:pt x="14" y="13"/>
                  </a:cubicBezTo>
                  <a:cubicBezTo>
                    <a:pt x="11" y="9"/>
                    <a:pt x="8" y="4"/>
                    <a:pt x="5" y="0"/>
                  </a:cubicBezTo>
                  <a:cubicBezTo>
                    <a:pt x="5" y="0"/>
                    <a:pt x="5" y="0"/>
                    <a:pt x="5" y="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3" name="文本框 132"/>
          <p:cNvSpPr txBox="1"/>
          <p:nvPr/>
        </p:nvSpPr>
        <p:spPr>
          <a:xfrm>
            <a:off x="7158378" y="2570397"/>
            <a:ext cx="5137756" cy="400110"/>
          </a:xfrm>
          <a:prstGeom prst="rect">
            <a:avLst/>
          </a:prstGeom>
          <a:noFill/>
        </p:spPr>
        <p:txBody>
          <a:bodyPr wrap="square" rtlCol="0">
            <a:spAutoFit/>
          </a:bodyPr>
          <a:lstStyle/>
          <a:p>
            <a:r>
              <a:rPr lang="zh-CN" altLang="en-US" sz="2000" dirty="0">
                <a:latin typeface="Agency FB" panose="020B0503020202020204" pitchFamily="34" charset="0"/>
              </a:rPr>
              <a:t>聚类分析方法</a:t>
            </a:r>
          </a:p>
        </p:txBody>
      </p:sp>
      <p:sp>
        <p:nvSpPr>
          <p:cNvPr id="134" name="文本框 133"/>
          <p:cNvSpPr txBox="1"/>
          <p:nvPr/>
        </p:nvSpPr>
        <p:spPr>
          <a:xfrm>
            <a:off x="7158379" y="3882049"/>
            <a:ext cx="2821466" cy="400110"/>
          </a:xfrm>
          <a:prstGeom prst="rect">
            <a:avLst/>
          </a:prstGeom>
          <a:noFill/>
        </p:spPr>
        <p:txBody>
          <a:bodyPr wrap="square" rtlCol="0">
            <a:spAutoFit/>
          </a:bodyPr>
          <a:lstStyle/>
          <a:p>
            <a:r>
              <a:rPr lang="en-US" altLang="zh-CN" sz="2000" dirty="0" err="1">
                <a:latin typeface="Agency FB" panose="020B0503020202020204" pitchFamily="34" charset="0"/>
              </a:rPr>
              <a:t>KMeans</a:t>
            </a:r>
            <a:r>
              <a:rPr lang="zh-CN" altLang="en-US" sz="2000" dirty="0">
                <a:latin typeface="Agency FB" panose="020B0503020202020204" pitchFamily="34" charset="0"/>
              </a:rPr>
              <a:t>广告效果聚类分析</a:t>
            </a:r>
          </a:p>
        </p:txBody>
      </p:sp>
      <p:sp>
        <p:nvSpPr>
          <p:cNvPr id="262" name="文本框 261"/>
          <p:cNvSpPr txBox="1"/>
          <p:nvPr/>
        </p:nvSpPr>
        <p:spPr>
          <a:xfrm>
            <a:off x="6588844" y="2580050"/>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01</a:t>
            </a:r>
            <a:endParaRPr lang="zh-CN" altLang="en-US" sz="2000" dirty="0">
              <a:latin typeface="Agency FB" panose="020B0503020202020204" pitchFamily="34" charset="0"/>
            </a:endParaRPr>
          </a:p>
        </p:txBody>
      </p:sp>
      <p:sp>
        <p:nvSpPr>
          <p:cNvPr id="263" name="文本框 262"/>
          <p:cNvSpPr txBox="1"/>
          <p:nvPr/>
        </p:nvSpPr>
        <p:spPr>
          <a:xfrm>
            <a:off x="6588844" y="3886272"/>
            <a:ext cx="434259" cy="400110"/>
          </a:xfrm>
          <a:prstGeom prst="rect">
            <a:avLst/>
          </a:prstGeom>
          <a:noFill/>
        </p:spPr>
        <p:txBody>
          <a:bodyPr wrap="square" rtlCol="0">
            <a:spAutoFit/>
          </a:bodyPr>
          <a:lstStyle/>
          <a:p>
            <a:pPr algn="ctr"/>
            <a:r>
              <a:rPr lang="en-US" altLang="zh-CN" sz="2000" dirty="0">
                <a:latin typeface="Agency FB" panose="020B0503020202020204" pitchFamily="34" charset="0"/>
              </a:rPr>
              <a:t>02</a:t>
            </a:r>
            <a:endParaRPr lang="zh-CN" altLang="en-US" sz="2000" dirty="0">
              <a:latin typeface="Agency FB" panose="020B0503020202020204" pitchFamily="34" charset="0"/>
            </a:endParaRPr>
          </a:p>
        </p:txBody>
      </p:sp>
      <p:grpSp>
        <p:nvGrpSpPr>
          <p:cNvPr id="334" name="组合 333"/>
          <p:cNvGrpSpPr/>
          <p:nvPr/>
        </p:nvGrpSpPr>
        <p:grpSpPr>
          <a:xfrm>
            <a:off x="1215569" y="1456867"/>
            <a:ext cx="3713304" cy="3715670"/>
            <a:chOff x="594320" y="877051"/>
            <a:chExt cx="4989661" cy="4992840"/>
          </a:xfrm>
        </p:grpSpPr>
        <p:sp>
          <p:nvSpPr>
            <p:cNvPr id="269" name="Freeform 70"/>
            <p:cNvSpPr>
              <a:spLocks noEditPoints="1"/>
            </p:cNvSpPr>
            <p:nvPr/>
          </p:nvSpPr>
          <p:spPr bwMode="auto">
            <a:xfrm>
              <a:off x="4032147" y="2003687"/>
              <a:ext cx="595398" cy="555219"/>
            </a:xfrm>
            <a:custGeom>
              <a:avLst/>
              <a:gdLst>
                <a:gd name="T0" fmla="*/ 27 w 113"/>
                <a:gd name="T1" fmla="*/ 98 h 106"/>
                <a:gd name="T2" fmla="*/ 8 w 113"/>
                <a:gd name="T3" fmla="*/ 76 h 106"/>
                <a:gd name="T4" fmla="*/ 76 w 113"/>
                <a:gd name="T5" fmla="*/ 9 h 106"/>
                <a:gd name="T6" fmla="*/ 104 w 113"/>
                <a:gd name="T7" fmla="*/ 43 h 106"/>
                <a:gd name="T8" fmla="*/ 27 w 113"/>
                <a:gd name="T9" fmla="*/ 98 h 106"/>
                <a:gd name="T10" fmla="*/ 76 w 113"/>
                <a:gd name="T11" fmla="*/ 0 h 106"/>
                <a:gd name="T12" fmla="*/ 0 w 113"/>
                <a:gd name="T13" fmla="*/ 76 h 106"/>
                <a:gd name="T14" fmla="*/ 25 w 113"/>
                <a:gd name="T15" fmla="*/ 106 h 106"/>
                <a:gd name="T16" fmla="*/ 113 w 113"/>
                <a:gd name="T17" fmla="*/ 44 h 106"/>
                <a:gd name="T18" fmla="*/ 76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27" y="98"/>
                  </a:moveTo>
                  <a:cubicBezTo>
                    <a:pt x="21" y="90"/>
                    <a:pt x="15" y="83"/>
                    <a:pt x="8" y="76"/>
                  </a:cubicBezTo>
                  <a:cubicBezTo>
                    <a:pt x="76" y="9"/>
                    <a:pt x="76" y="9"/>
                    <a:pt x="76" y="9"/>
                  </a:cubicBezTo>
                  <a:cubicBezTo>
                    <a:pt x="86" y="19"/>
                    <a:pt x="96" y="31"/>
                    <a:pt x="104" y="43"/>
                  </a:cubicBezTo>
                  <a:cubicBezTo>
                    <a:pt x="27" y="98"/>
                    <a:pt x="27" y="98"/>
                    <a:pt x="27" y="98"/>
                  </a:cubicBezTo>
                  <a:moveTo>
                    <a:pt x="76" y="0"/>
                  </a:moveTo>
                  <a:cubicBezTo>
                    <a:pt x="0" y="76"/>
                    <a:pt x="0" y="76"/>
                    <a:pt x="0" y="76"/>
                  </a:cubicBezTo>
                  <a:cubicBezTo>
                    <a:pt x="9" y="86"/>
                    <a:pt x="18" y="96"/>
                    <a:pt x="25" y="106"/>
                  </a:cubicBezTo>
                  <a:cubicBezTo>
                    <a:pt x="113" y="44"/>
                    <a:pt x="113" y="44"/>
                    <a:pt x="113" y="44"/>
                  </a:cubicBezTo>
                  <a:cubicBezTo>
                    <a:pt x="102" y="29"/>
                    <a:pt x="89" y="14"/>
                    <a:pt x="7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71"/>
            <p:cNvSpPr>
              <a:spLocks noEditPoints="1"/>
            </p:cNvSpPr>
            <p:nvPr/>
          </p:nvSpPr>
          <p:spPr bwMode="auto">
            <a:xfrm>
              <a:off x="4211131" y="2317824"/>
              <a:ext cx="617314" cy="493123"/>
            </a:xfrm>
            <a:custGeom>
              <a:avLst/>
              <a:gdLst>
                <a:gd name="T0" fmla="*/ 22 w 117"/>
                <a:gd name="T1" fmla="*/ 86 h 94"/>
                <a:gd name="T2" fmla="*/ 8 w 117"/>
                <a:gd name="T3" fmla="*/ 60 h 94"/>
                <a:gd name="T4" fmla="*/ 88 w 117"/>
                <a:gd name="T5" fmla="*/ 8 h 94"/>
                <a:gd name="T6" fmla="*/ 109 w 117"/>
                <a:gd name="T7" fmla="*/ 48 h 94"/>
                <a:gd name="T8" fmla="*/ 22 w 117"/>
                <a:gd name="T9" fmla="*/ 86 h 94"/>
                <a:gd name="T10" fmla="*/ 90 w 117"/>
                <a:gd name="T11" fmla="*/ 0 h 94"/>
                <a:gd name="T12" fmla="*/ 0 w 117"/>
                <a:gd name="T13" fmla="*/ 59 h 94"/>
                <a:gd name="T14" fmla="*/ 19 w 117"/>
                <a:gd name="T15" fmla="*/ 94 h 94"/>
                <a:gd name="T16" fmla="*/ 117 w 117"/>
                <a:gd name="T17" fmla="*/ 51 h 94"/>
                <a:gd name="T18" fmla="*/ 90 w 117"/>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4">
                  <a:moveTo>
                    <a:pt x="22" y="86"/>
                  </a:moveTo>
                  <a:cubicBezTo>
                    <a:pt x="18" y="77"/>
                    <a:pt x="13" y="69"/>
                    <a:pt x="8" y="60"/>
                  </a:cubicBezTo>
                  <a:cubicBezTo>
                    <a:pt x="88" y="8"/>
                    <a:pt x="88" y="8"/>
                    <a:pt x="88" y="8"/>
                  </a:cubicBezTo>
                  <a:cubicBezTo>
                    <a:pt x="96" y="21"/>
                    <a:pt x="103" y="34"/>
                    <a:pt x="109" y="48"/>
                  </a:cubicBezTo>
                  <a:cubicBezTo>
                    <a:pt x="22" y="86"/>
                    <a:pt x="22" y="86"/>
                    <a:pt x="22" y="86"/>
                  </a:cubicBezTo>
                  <a:moveTo>
                    <a:pt x="90" y="0"/>
                  </a:moveTo>
                  <a:cubicBezTo>
                    <a:pt x="0" y="59"/>
                    <a:pt x="0" y="59"/>
                    <a:pt x="0" y="59"/>
                  </a:cubicBezTo>
                  <a:cubicBezTo>
                    <a:pt x="7" y="70"/>
                    <a:pt x="13" y="82"/>
                    <a:pt x="19" y="94"/>
                  </a:cubicBezTo>
                  <a:cubicBezTo>
                    <a:pt x="117" y="51"/>
                    <a:pt x="117" y="51"/>
                    <a:pt x="117" y="51"/>
                  </a:cubicBezTo>
                  <a:cubicBezTo>
                    <a:pt x="110" y="33"/>
                    <a:pt x="101" y="16"/>
                    <a:pt x="9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72"/>
            <p:cNvSpPr>
              <a:spLocks noEditPoints="1"/>
            </p:cNvSpPr>
            <p:nvPr/>
          </p:nvSpPr>
          <p:spPr bwMode="auto">
            <a:xfrm>
              <a:off x="4338978" y="2679446"/>
              <a:ext cx="613663" cy="405457"/>
            </a:xfrm>
            <a:custGeom>
              <a:avLst/>
              <a:gdLst>
                <a:gd name="T0" fmla="*/ 16 w 117"/>
                <a:gd name="T1" fmla="*/ 69 h 77"/>
                <a:gd name="T2" fmla="*/ 8 w 117"/>
                <a:gd name="T3" fmla="*/ 42 h 77"/>
                <a:gd name="T4" fmla="*/ 97 w 117"/>
                <a:gd name="T5" fmla="*/ 8 h 77"/>
                <a:gd name="T6" fmla="*/ 110 w 117"/>
                <a:gd name="T7" fmla="*/ 51 h 77"/>
                <a:gd name="T8" fmla="*/ 16 w 117"/>
                <a:gd name="T9" fmla="*/ 69 h 77"/>
                <a:gd name="T10" fmla="*/ 101 w 117"/>
                <a:gd name="T11" fmla="*/ 0 h 77"/>
                <a:gd name="T12" fmla="*/ 0 w 117"/>
                <a:gd name="T13" fmla="*/ 38 h 77"/>
                <a:gd name="T14" fmla="*/ 12 w 117"/>
                <a:gd name="T15" fmla="*/ 77 h 77"/>
                <a:gd name="T16" fmla="*/ 117 w 117"/>
                <a:gd name="T17" fmla="*/ 55 h 77"/>
                <a:gd name="T18" fmla="*/ 101 w 117"/>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77">
                  <a:moveTo>
                    <a:pt x="16" y="69"/>
                  </a:moveTo>
                  <a:cubicBezTo>
                    <a:pt x="14" y="60"/>
                    <a:pt x="11" y="51"/>
                    <a:pt x="8" y="42"/>
                  </a:cubicBezTo>
                  <a:cubicBezTo>
                    <a:pt x="97" y="8"/>
                    <a:pt x="97" y="8"/>
                    <a:pt x="97" y="8"/>
                  </a:cubicBezTo>
                  <a:cubicBezTo>
                    <a:pt x="102" y="22"/>
                    <a:pt x="106" y="36"/>
                    <a:pt x="110" y="51"/>
                  </a:cubicBezTo>
                  <a:cubicBezTo>
                    <a:pt x="16" y="69"/>
                    <a:pt x="16" y="69"/>
                    <a:pt x="16" y="69"/>
                  </a:cubicBezTo>
                  <a:moveTo>
                    <a:pt x="101" y="0"/>
                  </a:moveTo>
                  <a:cubicBezTo>
                    <a:pt x="0" y="38"/>
                    <a:pt x="0" y="38"/>
                    <a:pt x="0" y="38"/>
                  </a:cubicBezTo>
                  <a:cubicBezTo>
                    <a:pt x="5" y="51"/>
                    <a:pt x="9" y="64"/>
                    <a:pt x="12" y="77"/>
                  </a:cubicBezTo>
                  <a:cubicBezTo>
                    <a:pt x="117" y="55"/>
                    <a:pt x="117" y="55"/>
                    <a:pt x="117" y="55"/>
                  </a:cubicBezTo>
                  <a:cubicBezTo>
                    <a:pt x="113" y="37"/>
                    <a:pt x="108" y="18"/>
                    <a:pt x="10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73"/>
            <p:cNvSpPr>
              <a:spLocks noEditPoints="1"/>
            </p:cNvSpPr>
            <p:nvPr/>
          </p:nvSpPr>
          <p:spPr bwMode="auto">
            <a:xfrm>
              <a:off x="4412034" y="3070292"/>
              <a:ext cx="584441" cy="303180"/>
            </a:xfrm>
            <a:custGeom>
              <a:avLst/>
              <a:gdLst>
                <a:gd name="T0" fmla="*/ 105 w 111"/>
                <a:gd name="T1" fmla="*/ 52 h 58"/>
                <a:gd name="T2" fmla="*/ 9 w 111"/>
                <a:gd name="T3" fmla="*/ 51 h 58"/>
                <a:gd name="T4" fmla="*/ 7 w 111"/>
                <a:gd name="T5" fmla="*/ 22 h 58"/>
                <a:gd name="T6" fmla="*/ 101 w 111"/>
                <a:gd name="T7" fmla="*/ 7 h 58"/>
                <a:gd name="T8" fmla="*/ 105 w 111"/>
                <a:gd name="T9" fmla="*/ 52 h 58"/>
                <a:gd name="T10" fmla="*/ 106 w 111"/>
                <a:gd name="T11" fmla="*/ 0 h 58"/>
                <a:gd name="T12" fmla="*/ 0 w 111"/>
                <a:gd name="T13" fmla="*/ 17 h 58"/>
                <a:gd name="T14" fmla="*/ 3 w 111"/>
                <a:gd name="T15" fmla="*/ 57 h 58"/>
                <a:gd name="T16" fmla="*/ 111 w 111"/>
                <a:gd name="T17" fmla="*/ 58 h 58"/>
                <a:gd name="T18" fmla="*/ 106 w 111"/>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8">
                  <a:moveTo>
                    <a:pt x="105" y="52"/>
                  </a:moveTo>
                  <a:cubicBezTo>
                    <a:pt x="9" y="51"/>
                    <a:pt x="9" y="51"/>
                    <a:pt x="9" y="51"/>
                  </a:cubicBezTo>
                  <a:cubicBezTo>
                    <a:pt x="9" y="41"/>
                    <a:pt x="8" y="32"/>
                    <a:pt x="7" y="22"/>
                  </a:cubicBezTo>
                  <a:cubicBezTo>
                    <a:pt x="101" y="7"/>
                    <a:pt x="101" y="7"/>
                    <a:pt x="101" y="7"/>
                  </a:cubicBezTo>
                  <a:cubicBezTo>
                    <a:pt x="103" y="22"/>
                    <a:pt x="104" y="37"/>
                    <a:pt x="105" y="52"/>
                  </a:cubicBezTo>
                  <a:moveTo>
                    <a:pt x="106" y="0"/>
                  </a:moveTo>
                  <a:cubicBezTo>
                    <a:pt x="0" y="17"/>
                    <a:pt x="0" y="17"/>
                    <a:pt x="0" y="17"/>
                  </a:cubicBezTo>
                  <a:cubicBezTo>
                    <a:pt x="2" y="30"/>
                    <a:pt x="3" y="44"/>
                    <a:pt x="3" y="57"/>
                  </a:cubicBezTo>
                  <a:cubicBezTo>
                    <a:pt x="111" y="58"/>
                    <a:pt x="111" y="58"/>
                    <a:pt x="111" y="58"/>
                  </a:cubicBezTo>
                  <a:cubicBezTo>
                    <a:pt x="111" y="39"/>
                    <a:pt x="109" y="20"/>
                    <a:pt x="10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74"/>
            <p:cNvSpPr>
              <a:spLocks noEditPoints="1"/>
            </p:cNvSpPr>
            <p:nvPr/>
          </p:nvSpPr>
          <p:spPr bwMode="auto">
            <a:xfrm>
              <a:off x="4401074" y="3450178"/>
              <a:ext cx="588092" cy="328748"/>
            </a:xfrm>
            <a:custGeom>
              <a:avLst/>
              <a:gdLst>
                <a:gd name="T0" fmla="*/ 100 w 112"/>
                <a:gd name="T1" fmla="*/ 55 h 63"/>
                <a:gd name="T2" fmla="*/ 7 w 112"/>
                <a:gd name="T3" fmla="*/ 35 h 63"/>
                <a:gd name="T4" fmla="*/ 10 w 112"/>
                <a:gd name="T5" fmla="*/ 6 h 63"/>
                <a:gd name="T6" fmla="*/ 106 w 112"/>
                <a:gd name="T7" fmla="*/ 11 h 63"/>
                <a:gd name="T8" fmla="*/ 100 w 112"/>
                <a:gd name="T9" fmla="*/ 55 h 63"/>
                <a:gd name="T10" fmla="*/ 5 w 112"/>
                <a:gd name="T11" fmla="*/ 0 h 63"/>
                <a:gd name="T12" fmla="*/ 0 w 112"/>
                <a:gd name="T13" fmla="*/ 39 h 63"/>
                <a:gd name="T14" fmla="*/ 104 w 112"/>
                <a:gd name="T15" fmla="*/ 63 h 63"/>
                <a:gd name="T16" fmla="*/ 112 w 112"/>
                <a:gd name="T17" fmla="*/ 5 h 63"/>
                <a:gd name="T18" fmla="*/ 5 w 112"/>
                <a:gd name="T19"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63">
                  <a:moveTo>
                    <a:pt x="100" y="55"/>
                  </a:moveTo>
                  <a:cubicBezTo>
                    <a:pt x="7" y="35"/>
                    <a:pt x="7" y="35"/>
                    <a:pt x="7" y="35"/>
                  </a:cubicBezTo>
                  <a:cubicBezTo>
                    <a:pt x="8" y="25"/>
                    <a:pt x="10" y="16"/>
                    <a:pt x="10" y="6"/>
                  </a:cubicBezTo>
                  <a:cubicBezTo>
                    <a:pt x="106" y="11"/>
                    <a:pt x="106" y="11"/>
                    <a:pt x="106" y="11"/>
                  </a:cubicBezTo>
                  <a:cubicBezTo>
                    <a:pt x="105" y="26"/>
                    <a:pt x="103" y="41"/>
                    <a:pt x="100" y="55"/>
                  </a:cubicBezTo>
                  <a:moveTo>
                    <a:pt x="5" y="0"/>
                  </a:moveTo>
                  <a:cubicBezTo>
                    <a:pt x="4" y="13"/>
                    <a:pt x="2" y="26"/>
                    <a:pt x="0" y="39"/>
                  </a:cubicBezTo>
                  <a:cubicBezTo>
                    <a:pt x="104" y="63"/>
                    <a:pt x="104" y="63"/>
                    <a:pt x="104" y="63"/>
                  </a:cubicBezTo>
                  <a:cubicBezTo>
                    <a:pt x="108" y="44"/>
                    <a:pt x="111" y="25"/>
                    <a:pt x="112" y="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75"/>
            <p:cNvSpPr>
              <a:spLocks noEditPoints="1"/>
            </p:cNvSpPr>
            <p:nvPr/>
          </p:nvSpPr>
          <p:spPr bwMode="auto">
            <a:xfrm>
              <a:off x="4313408" y="3731439"/>
              <a:ext cx="613663" cy="431025"/>
            </a:xfrm>
            <a:custGeom>
              <a:avLst/>
              <a:gdLst>
                <a:gd name="T0" fmla="*/ 94 w 117"/>
                <a:gd name="T1" fmla="*/ 74 h 82"/>
                <a:gd name="T2" fmla="*/ 8 w 117"/>
                <a:gd name="T3" fmla="*/ 34 h 82"/>
                <a:gd name="T4" fmla="*/ 17 w 117"/>
                <a:gd name="T5" fmla="*/ 7 h 82"/>
                <a:gd name="T6" fmla="*/ 109 w 117"/>
                <a:gd name="T7" fmla="*/ 32 h 82"/>
                <a:gd name="T8" fmla="*/ 94 w 117"/>
                <a:gd name="T9" fmla="*/ 74 h 82"/>
                <a:gd name="T10" fmla="*/ 13 w 117"/>
                <a:gd name="T11" fmla="*/ 0 h 82"/>
                <a:gd name="T12" fmla="*/ 0 w 117"/>
                <a:gd name="T13" fmla="*/ 37 h 82"/>
                <a:gd name="T14" fmla="*/ 97 w 117"/>
                <a:gd name="T15" fmla="*/ 82 h 82"/>
                <a:gd name="T16" fmla="*/ 117 w 117"/>
                <a:gd name="T17" fmla="*/ 27 h 82"/>
                <a:gd name="T18" fmla="*/ 13 w 117"/>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82">
                  <a:moveTo>
                    <a:pt x="94" y="74"/>
                  </a:moveTo>
                  <a:cubicBezTo>
                    <a:pt x="8" y="34"/>
                    <a:pt x="8" y="34"/>
                    <a:pt x="8" y="34"/>
                  </a:cubicBezTo>
                  <a:cubicBezTo>
                    <a:pt x="11" y="25"/>
                    <a:pt x="14" y="16"/>
                    <a:pt x="17" y="7"/>
                  </a:cubicBezTo>
                  <a:cubicBezTo>
                    <a:pt x="109" y="32"/>
                    <a:pt x="109" y="32"/>
                    <a:pt x="109" y="32"/>
                  </a:cubicBezTo>
                  <a:cubicBezTo>
                    <a:pt x="105" y="46"/>
                    <a:pt x="100" y="60"/>
                    <a:pt x="94" y="74"/>
                  </a:cubicBezTo>
                  <a:moveTo>
                    <a:pt x="13" y="0"/>
                  </a:moveTo>
                  <a:cubicBezTo>
                    <a:pt x="9" y="13"/>
                    <a:pt x="5" y="25"/>
                    <a:pt x="0" y="37"/>
                  </a:cubicBezTo>
                  <a:cubicBezTo>
                    <a:pt x="97" y="82"/>
                    <a:pt x="97" y="82"/>
                    <a:pt x="97" y="82"/>
                  </a:cubicBezTo>
                  <a:cubicBezTo>
                    <a:pt x="105" y="65"/>
                    <a:pt x="112" y="46"/>
                    <a:pt x="117" y="27"/>
                  </a:cubicBezTo>
                  <a:cubicBezTo>
                    <a:pt x="13" y="0"/>
                    <a:pt x="13" y="0"/>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76"/>
            <p:cNvSpPr>
              <a:spLocks noEditPoints="1"/>
            </p:cNvSpPr>
            <p:nvPr/>
          </p:nvSpPr>
          <p:spPr bwMode="auto">
            <a:xfrm>
              <a:off x="4163646" y="3994438"/>
              <a:ext cx="617314" cy="515040"/>
            </a:xfrm>
            <a:custGeom>
              <a:avLst/>
              <a:gdLst>
                <a:gd name="T0" fmla="*/ 85 w 117"/>
                <a:gd name="T1" fmla="*/ 90 h 98"/>
                <a:gd name="T2" fmla="*/ 9 w 117"/>
                <a:gd name="T3" fmla="*/ 33 h 98"/>
                <a:gd name="T4" fmla="*/ 24 w 117"/>
                <a:gd name="T5" fmla="*/ 9 h 98"/>
                <a:gd name="T6" fmla="*/ 109 w 117"/>
                <a:gd name="T7" fmla="*/ 52 h 98"/>
                <a:gd name="T8" fmla="*/ 85 w 117"/>
                <a:gd name="T9" fmla="*/ 90 h 98"/>
                <a:gd name="T10" fmla="*/ 21 w 117"/>
                <a:gd name="T11" fmla="*/ 0 h 98"/>
                <a:gd name="T12" fmla="*/ 0 w 117"/>
                <a:gd name="T13" fmla="*/ 34 h 98"/>
                <a:gd name="T14" fmla="*/ 87 w 117"/>
                <a:gd name="T15" fmla="*/ 98 h 98"/>
                <a:gd name="T16" fmla="*/ 117 w 117"/>
                <a:gd name="T17" fmla="*/ 49 h 98"/>
                <a:gd name="T18" fmla="*/ 21 w 117"/>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98">
                  <a:moveTo>
                    <a:pt x="85" y="90"/>
                  </a:moveTo>
                  <a:cubicBezTo>
                    <a:pt x="9" y="33"/>
                    <a:pt x="9" y="33"/>
                    <a:pt x="9" y="33"/>
                  </a:cubicBezTo>
                  <a:cubicBezTo>
                    <a:pt x="14" y="25"/>
                    <a:pt x="19" y="17"/>
                    <a:pt x="24" y="9"/>
                  </a:cubicBezTo>
                  <a:cubicBezTo>
                    <a:pt x="109" y="52"/>
                    <a:pt x="109" y="52"/>
                    <a:pt x="109" y="52"/>
                  </a:cubicBezTo>
                  <a:cubicBezTo>
                    <a:pt x="102" y="65"/>
                    <a:pt x="94" y="78"/>
                    <a:pt x="85" y="90"/>
                  </a:cubicBezTo>
                  <a:moveTo>
                    <a:pt x="21" y="0"/>
                  </a:moveTo>
                  <a:cubicBezTo>
                    <a:pt x="15" y="12"/>
                    <a:pt x="8" y="24"/>
                    <a:pt x="0" y="34"/>
                  </a:cubicBezTo>
                  <a:cubicBezTo>
                    <a:pt x="87" y="98"/>
                    <a:pt x="87" y="98"/>
                    <a:pt x="87" y="98"/>
                  </a:cubicBezTo>
                  <a:cubicBezTo>
                    <a:pt x="98" y="83"/>
                    <a:pt x="108" y="67"/>
                    <a:pt x="117" y="49"/>
                  </a:cubicBezTo>
                  <a:cubicBezTo>
                    <a:pt x="21" y="0"/>
                    <a:pt x="21" y="0"/>
                    <a:pt x="2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77"/>
            <p:cNvSpPr>
              <a:spLocks noEditPoints="1"/>
            </p:cNvSpPr>
            <p:nvPr/>
          </p:nvSpPr>
          <p:spPr bwMode="auto">
            <a:xfrm>
              <a:off x="3977355" y="4239173"/>
              <a:ext cx="580787" cy="577135"/>
            </a:xfrm>
            <a:custGeom>
              <a:avLst/>
              <a:gdLst>
                <a:gd name="T0" fmla="*/ 71 w 111"/>
                <a:gd name="T1" fmla="*/ 101 h 110"/>
                <a:gd name="T2" fmla="*/ 8 w 111"/>
                <a:gd name="T3" fmla="*/ 29 h 110"/>
                <a:gd name="T4" fmla="*/ 28 w 111"/>
                <a:gd name="T5" fmla="*/ 9 h 110"/>
                <a:gd name="T6" fmla="*/ 102 w 111"/>
                <a:gd name="T7" fmla="*/ 69 h 110"/>
                <a:gd name="T8" fmla="*/ 71 w 111"/>
                <a:gd name="T9" fmla="*/ 101 h 110"/>
                <a:gd name="T10" fmla="*/ 27 w 111"/>
                <a:gd name="T11" fmla="*/ 0 h 110"/>
                <a:gd name="T12" fmla="*/ 0 w 111"/>
                <a:gd name="T13" fmla="*/ 29 h 110"/>
                <a:gd name="T14" fmla="*/ 71 w 111"/>
                <a:gd name="T15" fmla="*/ 110 h 110"/>
                <a:gd name="T16" fmla="*/ 111 w 111"/>
                <a:gd name="T17" fmla="*/ 68 h 110"/>
                <a:gd name="T18" fmla="*/ 27 w 111"/>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0">
                  <a:moveTo>
                    <a:pt x="71" y="101"/>
                  </a:moveTo>
                  <a:cubicBezTo>
                    <a:pt x="8" y="29"/>
                    <a:pt x="8" y="29"/>
                    <a:pt x="8" y="29"/>
                  </a:cubicBezTo>
                  <a:cubicBezTo>
                    <a:pt x="15" y="23"/>
                    <a:pt x="22" y="16"/>
                    <a:pt x="28" y="9"/>
                  </a:cubicBezTo>
                  <a:cubicBezTo>
                    <a:pt x="102" y="69"/>
                    <a:pt x="102" y="69"/>
                    <a:pt x="102" y="69"/>
                  </a:cubicBezTo>
                  <a:cubicBezTo>
                    <a:pt x="92" y="80"/>
                    <a:pt x="82" y="91"/>
                    <a:pt x="71" y="101"/>
                  </a:cubicBezTo>
                  <a:moveTo>
                    <a:pt x="27" y="0"/>
                  </a:moveTo>
                  <a:cubicBezTo>
                    <a:pt x="19" y="11"/>
                    <a:pt x="9" y="20"/>
                    <a:pt x="0" y="29"/>
                  </a:cubicBezTo>
                  <a:cubicBezTo>
                    <a:pt x="71" y="110"/>
                    <a:pt x="71" y="110"/>
                    <a:pt x="71" y="110"/>
                  </a:cubicBezTo>
                  <a:cubicBezTo>
                    <a:pt x="85" y="97"/>
                    <a:pt x="98" y="83"/>
                    <a:pt x="111" y="68"/>
                  </a:cubicBezTo>
                  <a:cubicBezTo>
                    <a:pt x="27" y="0"/>
                    <a:pt x="27" y="0"/>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78"/>
            <p:cNvSpPr>
              <a:spLocks noEditPoints="1"/>
            </p:cNvSpPr>
            <p:nvPr/>
          </p:nvSpPr>
          <p:spPr bwMode="auto">
            <a:xfrm>
              <a:off x="3739927" y="4436422"/>
              <a:ext cx="529648" cy="617317"/>
            </a:xfrm>
            <a:custGeom>
              <a:avLst/>
              <a:gdLst>
                <a:gd name="T0" fmla="*/ 55 w 101"/>
                <a:gd name="T1" fmla="*/ 108 h 117"/>
                <a:gd name="T2" fmla="*/ 9 w 101"/>
                <a:gd name="T3" fmla="*/ 25 h 117"/>
                <a:gd name="T4" fmla="*/ 32 w 101"/>
                <a:gd name="T5" fmla="*/ 9 h 117"/>
                <a:gd name="T6" fmla="*/ 92 w 101"/>
                <a:gd name="T7" fmla="*/ 83 h 117"/>
                <a:gd name="T8" fmla="*/ 55 w 101"/>
                <a:gd name="T9" fmla="*/ 108 h 117"/>
                <a:gd name="T10" fmla="*/ 33 w 101"/>
                <a:gd name="T11" fmla="*/ 0 h 117"/>
                <a:gd name="T12" fmla="*/ 0 w 101"/>
                <a:gd name="T13" fmla="*/ 23 h 117"/>
                <a:gd name="T14" fmla="*/ 53 w 101"/>
                <a:gd name="T15" fmla="*/ 117 h 117"/>
                <a:gd name="T16" fmla="*/ 101 w 101"/>
                <a:gd name="T17" fmla="*/ 84 h 117"/>
                <a:gd name="T18" fmla="*/ 33 w 101"/>
                <a:gd name="T19"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7">
                  <a:moveTo>
                    <a:pt x="55" y="108"/>
                  </a:moveTo>
                  <a:cubicBezTo>
                    <a:pt x="9" y="25"/>
                    <a:pt x="9" y="25"/>
                    <a:pt x="9" y="25"/>
                  </a:cubicBezTo>
                  <a:cubicBezTo>
                    <a:pt x="17" y="20"/>
                    <a:pt x="25" y="15"/>
                    <a:pt x="32" y="9"/>
                  </a:cubicBezTo>
                  <a:cubicBezTo>
                    <a:pt x="92" y="83"/>
                    <a:pt x="92" y="83"/>
                    <a:pt x="92" y="83"/>
                  </a:cubicBezTo>
                  <a:cubicBezTo>
                    <a:pt x="80" y="92"/>
                    <a:pt x="68" y="101"/>
                    <a:pt x="55" y="108"/>
                  </a:cubicBezTo>
                  <a:moveTo>
                    <a:pt x="33" y="0"/>
                  </a:moveTo>
                  <a:cubicBezTo>
                    <a:pt x="23" y="9"/>
                    <a:pt x="12" y="16"/>
                    <a:pt x="0" y="23"/>
                  </a:cubicBezTo>
                  <a:cubicBezTo>
                    <a:pt x="53" y="117"/>
                    <a:pt x="53" y="117"/>
                    <a:pt x="53" y="117"/>
                  </a:cubicBezTo>
                  <a:cubicBezTo>
                    <a:pt x="70" y="107"/>
                    <a:pt x="86" y="96"/>
                    <a:pt x="101" y="84"/>
                  </a:cubicBezTo>
                  <a:cubicBezTo>
                    <a:pt x="33" y="0"/>
                    <a:pt x="33" y="0"/>
                    <a:pt x="3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79"/>
            <p:cNvSpPr>
              <a:spLocks noEditPoints="1"/>
            </p:cNvSpPr>
            <p:nvPr/>
          </p:nvSpPr>
          <p:spPr bwMode="auto">
            <a:xfrm>
              <a:off x="3476928" y="4593489"/>
              <a:ext cx="452942" cy="620968"/>
            </a:xfrm>
            <a:custGeom>
              <a:avLst/>
              <a:gdLst>
                <a:gd name="T0" fmla="*/ 36 w 86"/>
                <a:gd name="T1" fmla="*/ 110 h 118"/>
                <a:gd name="T2" fmla="*/ 8 w 86"/>
                <a:gd name="T3" fmla="*/ 19 h 118"/>
                <a:gd name="T4" fmla="*/ 35 w 86"/>
                <a:gd name="T5" fmla="*/ 8 h 118"/>
                <a:gd name="T6" fmla="*/ 78 w 86"/>
                <a:gd name="T7" fmla="*/ 93 h 118"/>
                <a:gd name="T8" fmla="*/ 36 w 86"/>
                <a:gd name="T9" fmla="*/ 110 h 118"/>
                <a:gd name="T10" fmla="*/ 37 w 86"/>
                <a:gd name="T11" fmla="*/ 0 h 118"/>
                <a:gd name="T12" fmla="*/ 0 w 86"/>
                <a:gd name="T13" fmla="*/ 15 h 118"/>
                <a:gd name="T14" fmla="*/ 33 w 86"/>
                <a:gd name="T15" fmla="*/ 118 h 118"/>
                <a:gd name="T16" fmla="*/ 86 w 86"/>
                <a:gd name="T17" fmla="*/ 96 h 118"/>
                <a:gd name="T18" fmla="*/ 37 w 86"/>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18">
                  <a:moveTo>
                    <a:pt x="36" y="110"/>
                  </a:moveTo>
                  <a:cubicBezTo>
                    <a:pt x="8" y="19"/>
                    <a:pt x="8" y="19"/>
                    <a:pt x="8" y="19"/>
                  </a:cubicBezTo>
                  <a:cubicBezTo>
                    <a:pt x="17" y="16"/>
                    <a:pt x="26" y="12"/>
                    <a:pt x="35" y="8"/>
                  </a:cubicBezTo>
                  <a:cubicBezTo>
                    <a:pt x="78" y="93"/>
                    <a:pt x="78" y="93"/>
                    <a:pt x="78" y="93"/>
                  </a:cubicBezTo>
                  <a:cubicBezTo>
                    <a:pt x="64" y="100"/>
                    <a:pt x="50" y="105"/>
                    <a:pt x="36" y="110"/>
                  </a:cubicBezTo>
                  <a:moveTo>
                    <a:pt x="37" y="0"/>
                  </a:moveTo>
                  <a:cubicBezTo>
                    <a:pt x="25" y="6"/>
                    <a:pt x="13" y="11"/>
                    <a:pt x="0" y="15"/>
                  </a:cubicBezTo>
                  <a:cubicBezTo>
                    <a:pt x="33" y="118"/>
                    <a:pt x="33" y="118"/>
                    <a:pt x="33" y="118"/>
                  </a:cubicBezTo>
                  <a:cubicBezTo>
                    <a:pt x="51" y="112"/>
                    <a:pt x="68" y="105"/>
                    <a:pt x="86" y="96"/>
                  </a:cubicBezTo>
                  <a:cubicBezTo>
                    <a:pt x="37" y="0"/>
                    <a:pt x="37" y="0"/>
                    <a:pt x="3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80"/>
            <p:cNvSpPr>
              <a:spLocks noEditPoints="1"/>
            </p:cNvSpPr>
            <p:nvPr/>
          </p:nvSpPr>
          <p:spPr bwMode="auto">
            <a:xfrm>
              <a:off x="3199319" y="4695766"/>
              <a:ext cx="350664" cy="599052"/>
            </a:xfrm>
            <a:custGeom>
              <a:avLst/>
              <a:gdLst>
                <a:gd name="T0" fmla="*/ 15 w 67"/>
                <a:gd name="T1" fmla="*/ 108 h 114"/>
                <a:gd name="T2" fmla="*/ 7 w 67"/>
                <a:gd name="T3" fmla="*/ 13 h 114"/>
                <a:gd name="T4" fmla="*/ 35 w 67"/>
                <a:gd name="T5" fmla="*/ 7 h 114"/>
                <a:gd name="T6" fmla="*/ 59 w 67"/>
                <a:gd name="T7" fmla="*/ 100 h 114"/>
                <a:gd name="T8" fmla="*/ 15 w 67"/>
                <a:gd name="T9" fmla="*/ 108 h 114"/>
                <a:gd name="T10" fmla="*/ 39 w 67"/>
                <a:gd name="T11" fmla="*/ 0 h 114"/>
                <a:gd name="T12" fmla="*/ 0 w 67"/>
                <a:gd name="T13" fmla="*/ 7 h 114"/>
                <a:gd name="T14" fmla="*/ 10 w 67"/>
                <a:gd name="T15" fmla="*/ 114 h 114"/>
                <a:gd name="T16" fmla="*/ 67 w 67"/>
                <a:gd name="T17" fmla="*/ 104 h 114"/>
                <a:gd name="T18" fmla="*/ 39 w 67"/>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4">
                  <a:moveTo>
                    <a:pt x="15" y="108"/>
                  </a:moveTo>
                  <a:cubicBezTo>
                    <a:pt x="7" y="13"/>
                    <a:pt x="7" y="13"/>
                    <a:pt x="7" y="13"/>
                  </a:cubicBezTo>
                  <a:cubicBezTo>
                    <a:pt x="16" y="11"/>
                    <a:pt x="26" y="10"/>
                    <a:pt x="35" y="7"/>
                  </a:cubicBezTo>
                  <a:cubicBezTo>
                    <a:pt x="59" y="100"/>
                    <a:pt x="59" y="100"/>
                    <a:pt x="59" y="100"/>
                  </a:cubicBezTo>
                  <a:cubicBezTo>
                    <a:pt x="45" y="103"/>
                    <a:pt x="30" y="106"/>
                    <a:pt x="15" y="108"/>
                  </a:cubicBezTo>
                  <a:moveTo>
                    <a:pt x="39" y="0"/>
                  </a:moveTo>
                  <a:cubicBezTo>
                    <a:pt x="26" y="4"/>
                    <a:pt x="13" y="6"/>
                    <a:pt x="0" y="7"/>
                  </a:cubicBezTo>
                  <a:cubicBezTo>
                    <a:pt x="10" y="114"/>
                    <a:pt x="10" y="114"/>
                    <a:pt x="10" y="114"/>
                  </a:cubicBezTo>
                  <a:cubicBezTo>
                    <a:pt x="29" y="112"/>
                    <a:pt x="48" y="109"/>
                    <a:pt x="67" y="104"/>
                  </a:cubicBezTo>
                  <a:cubicBezTo>
                    <a:pt x="39" y="0"/>
                    <a:pt x="39" y="0"/>
                    <a:pt x="3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81"/>
            <p:cNvSpPr>
              <a:spLocks noEditPoints="1"/>
            </p:cNvSpPr>
            <p:nvPr/>
          </p:nvSpPr>
          <p:spPr bwMode="auto">
            <a:xfrm>
              <a:off x="2845001" y="4732294"/>
              <a:ext cx="306831" cy="573484"/>
            </a:xfrm>
            <a:custGeom>
              <a:avLst/>
              <a:gdLst>
                <a:gd name="T0" fmla="*/ 40 w 58"/>
                <a:gd name="T1" fmla="*/ 103 h 109"/>
                <a:gd name="T2" fmla="*/ 7 w 58"/>
                <a:gd name="T3" fmla="*/ 102 h 109"/>
                <a:gd name="T4" fmla="*/ 18 w 58"/>
                <a:gd name="T5" fmla="*/ 7 h 109"/>
                <a:gd name="T6" fmla="*/ 40 w 58"/>
                <a:gd name="T7" fmla="*/ 8 h 109"/>
                <a:gd name="T8" fmla="*/ 47 w 58"/>
                <a:gd name="T9" fmla="*/ 8 h 109"/>
                <a:gd name="T10" fmla="*/ 51 w 58"/>
                <a:gd name="T11" fmla="*/ 103 h 109"/>
                <a:gd name="T12" fmla="*/ 40 w 58"/>
                <a:gd name="T13" fmla="*/ 103 h 109"/>
                <a:gd name="T14" fmla="*/ 12 w 58"/>
                <a:gd name="T15" fmla="*/ 0 h 109"/>
                <a:gd name="T16" fmla="*/ 0 w 58"/>
                <a:gd name="T17" fmla="*/ 107 h 109"/>
                <a:gd name="T18" fmla="*/ 40 w 58"/>
                <a:gd name="T19" fmla="*/ 109 h 109"/>
                <a:gd name="T20" fmla="*/ 58 w 58"/>
                <a:gd name="T21" fmla="*/ 109 h 109"/>
                <a:gd name="T22" fmla="*/ 52 w 58"/>
                <a:gd name="T23" fmla="*/ 1 h 109"/>
                <a:gd name="T24" fmla="*/ 40 w 58"/>
                <a:gd name="T25" fmla="*/ 2 h 109"/>
                <a:gd name="T26" fmla="*/ 12 w 58"/>
                <a:gd name="T2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09">
                  <a:moveTo>
                    <a:pt x="40" y="103"/>
                  </a:moveTo>
                  <a:cubicBezTo>
                    <a:pt x="29" y="103"/>
                    <a:pt x="18" y="103"/>
                    <a:pt x="7" y="102"/>
                  </a:cubicBezTo>
                  <a:cubicBezTo>
                    <a:pt x="18" y="7"/>
                    <a:pt x="18" y="7"/>
                    <a:pt x="18" y="7"/>
                  </a:cubicBezTo>
                  <a:cubicBezTo>
                    <a:pt x="25" y="7"/>
                    <a:pt x="33" y="8"/>
                    <a:pt x="40" y="8"/>
                  </a:cubicBezTo>
                  <a:cubicBezTo>
                    <a:pt x="42" y="8"/>
                    <a:pt x="44" y="8"/>
                    <a:pt x="47" y="8"/>
                  </a:cubicBezTo>
                  <a:cubicBezTo>
                    <a:pt x="51" y="103"/>
                    <a:pt x="51" y="103"/>
                    <a:pt x="51" y="103"/>
                  </a:cubicBezTo>
                  <a:cubicBezTo>
                    <a:pt x="48" y="103"/>
                    <a:pt x="44" y="103"/>
                    <a:pt x="40" y="103"/>
                  </a:cubicBezTo>
                  <a:moveTo>
                    <a:pt x="12" y="0"/>
                  </a:moveTo>
                  <a:cubicBezTo>
                    <a:pt x="0" y="107"/>
                    <a:pt x="0" y="107"/>
                    <a:pt x="0" y="107"/>
                  </a:cubicBezTo>
                  <a:cubicBezTo>
                    <a:pt x="13" y="108"/>
                    <a:pt x="27" y="109"/>
                    <a:pt x="40" y="109"/>
                  </a:cubicBezTo>
                  <a:cubicBezTo>
                    <a:pt x="46" y="109"/>
                    <a:pt x="52" y="109"/>
                    <a:pt x="58" y="109"/>
                  </a:cubicBezTo>
                  <a:cubicBezTo>
                    <a:pt x="52" y="1"/>
                    <a:pt x="52" y="1"/>
                    <a:pt x="52" y="1"/>
                  </a:cubicBezTo>
                  <a:cubicBezTo>
                    <a:pt x="48" y="2"/>
                    <a:pt x="44" y="2"/>
                    <a:pt x="40" y="2"/>
                  </a:cubicBezTo>
                  <a:cubicBezTo>
                    <a:pt x="31" y="2"/>
                    <a:pt x="21"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82"/>
            <p:cNvSpPr>
              <a:spLocks noEditPoints="1"/>
            </p:cNvSpPr>
            <p:nvPr/>
          </p:nvSpPr>
          <p:spPr bwMode="auto">
            <a:xfrm>
              <a:off x="2450503" y="4673850"/>
              <a:ext cx="383538" cy="606357"/>
            </a:xfrm>
            <a:custGeom>
              <a:avLst/>
              <a:gdLst>
                <a:gd name="T0" fmla="*/ 51 w 73"/>
                <a:gd name="T1" fmla="*/ 108 h 115"/>
                <a:gd name="T2" fmla="*/ 7 w 73"/>
                <a:gd name="T3" fmla="*/ 98 h 115"/>
                <a:gd name="T4" fmla="*/ 38 w 73"/>
                <a:gd name="T5" fmla="*/ 7 h 115"/>
                <a:gd name="T6" fmla="*/ 66 w 73"/>
                <a:gd name="T7" fmla="*/ 14 h 115"/>
                <a:gd name="T8" fmla="*/ 51 w 73"/>
                <a:gd name="T9" fmla="*/ 108 h 115"/>
                <a:gd name="T10" fmla="*/ 34 w 73"/>
                <a:gd name="T11" fmla="*/ 0 h 115"/>
                <a:gd name="T12" fmla="*/ 0 w 73"/>
                <a:gd name="T13" fmla="*/ 101 h 115"/>
                <a:gd name="T14" fmla="*/ 56 w 73"/>
                <a:gd name="T15" fmla="*/ 115 h 115"/>
                <a:gd name="T16" fmla="*/ 73 w 73"/>
                <a:gd name="T17" fmla="*/ 9 h 115"/>
                <a:gd name="T18" fmla="*/ 34 w 73"/>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15">
                  <a:moveTo>
                    <a:pt x="51" y="108"/>
                  </a:moveTo>
                  <a:cubicBezTo>
                    <a:pt x="36" y="106"/>
                    <a:pt x="21" y="102"/>
                    <a:pt x="7" y="98"/>
                  </a:cubicBezTo>
                  <a:cubicBezTo>
                    <a:pt x="38" y="7"/>
                    <a:pt x="38" y="7"/>
                    <a:pt x="38" y="7"/>
                  </a:cubicBezTo>
                  <a:cubicBezTo>
                    <a:pt x="47" y="10"/>
                    <a:pt x="56" y="12"/>
                    <a:pt x="66" y="14"/>
                  </a:cubicBezTo>
                  <a:cubicBezTo>
                    <a:pt x="51" y="108"/>
                    <a:pt x="51" y="108"/>
                    <a:pt x="51" y="108"/>
                  </a:cubicBezTo>
                  <a:moveTo>
                    <a:pt x="34" y="0"/>
                  </a:moveTo>
                  <a:cubicBezTo>
                    <a:pt x="0" y="101"/>
                    <a:pt x="0" y="101"/>
                    <a:pt x="0" y="101"/>
                  </a:cubicBezTo>
                  <a:cubicBezTo>
                    <a:pt x="18" y="107"/>
                    <a:pt x="36" y="112"/>
                    <a:pt x="56" y="115"/>
                  </a:cubicBezTo>
                  <a:cubicBezTo>
                    <a:pt x="73" y="9"/>
                    <a:pt x="73" y="9"/>
                    <a:pt x="73" y="9"/>
                  </a:cubicBezTo>
                  <a:cubicBezTo>
                    <a:pt x="59" y="7"/>
                    <a:pt x="46" y="4"/>
                    <a:pt x="3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83"/>
            <p:cNvSpPr>
              <a:spLocks noEditPoints="1"/>
            </p:cNvSpPr>
            <p:nvPr/>
          </p:nvSpPr>
          <p:spPr bwMode="auto">
            <a:xfrm>
              <a:off x="2077922" y="4553310"/>
              <a:ext cx="478510" cy="620968"/>
            </a:xfrm>
            <a:custGeom>
              <a:avLst/>
              <a:gdLst>
                <a:gd name="T0" fmla="*/ 49 w 91"/>
                <a:gd name="T1" fmla="*/ 110 h 118"/>
                <a:gd name="T2" fmla="*/ 9 w 91"/>
                <a:gd name="T3" fmla="*/ 91 h 118"/>
                <a:gd name="T4" fmla="*/ 57 w 91"/>
                <a:gd name="T5" fmla="*/ 8 h 118"/>
                <a:gd name="T6" fmla="*/ 83 w 91"/>
                <a:gd name="T7" fmla="*/ 21 h 118"/>
                <a:gd name="T8" fmla="*/ 49 w 91"/>
                <a:gd name="T9" fmla="*/ 110 h 118"/>
                <a:gd name="T10" fmla="*/ 55 w 91"/>
                <a:gd name="T11" fmla="*/ 0 h 118"/>
                <a:gd name="T12" fmla="*/ 0 w 91"/>
                <a:gd name="T13" fmla="*/ 93 h 118"/>
                <a:gd name="T14" fmla="*/ 52 w 91"/>
                <a:gd name="T15" fmla="*/ 118 h 118"/>
                <a:gd name="T16" fmla="*/ 91 w 91"/>
                <a:gd name="T17" fmla="*/ 18 h 118"/>
                <a:gd name="T18" fmla="*/ 55 w 91"/>
                <a:gd name="T19"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118">
                  <a:moveTo>
                    <a:pt x="49" y="110"/>
                  </a:moveTo>
                  <a:cubicBezTo>
                    <a:pt x="35" y="104"/>
                    <a:pt x="22" y="98"/>
                    <a:pt x="9" y="91"/>
                  </a:cubicBezTo>
                  <a:cubicBezTo>
                    <a:pt x="57" y="8"/>
                    <a:pt x="57" y="8"/>
                    <a:pt x="57" y="8"/>
                  </a:cubicBezTo>
                  <a:cubicBezTo>
                    <a:pt x="66" y="13"/>
                    <a:pt x="74" y="17"/>
                    <a:pt x="83" y="21"/>
                  </a:cubicBezTo>
                  <a:cubicBezTo>
                    <a:pt x="49" y="110"/>
                    <a:pt x="49" y="110"/>
                    <a:pt x="49" y="110"/>
                  </a:cubicBezTo>
                  <a:moveTo>
                    <a:pt x="55" y="0"/>
                  </a:moveTo>
                  <a:cubicBezTo>
                    <a:pt x="0" y="93"/>
                    <a:pt x="0" y="93"/>
                    <a:pt x="0" y="93"/>
                  </a:cubicBezTo>
                  <a:cubicBezTo>
                    <a:pt x="17" y="102"/>
                    <a:pt x="34" y="111"/>
                    <a:pt x="52" y="118"/>
                  </a:cubicBezTo>
                  <a:cubicBezTo>
                    <a:pt x="91" y="18"/>
                    <a:pt x="91" y="18"/>
                    <a:pt x="91" y="18"/>
                  </a:cubicBezTo>
                  <a:cubicBezTo>
                    <a:pt x="79" y="13"/>
                    <a:pt x="67" y="7"/>
                    <a:pt x="5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84"/>
            <p:cNvSpPr>
              <a:spLocks noEditPoints="1"/>
            </p:cNvSpPr>
            <p:nvPr/>
          </p:nvSpPr>
          <p:spPr bwMode="auto">
            <a:xfrm>
              <a:off x="1752828" y="4385283"/>
              <a:ext cx="551565" cy="599052"/>
            </a:xfrm>
            <a:custGeom>
              <a:avLst/>
              <a:gdLst>
                <a:gd name="T0" fmla="*/ 44 w 105"/>
                <a:gd name="T1" fmla="*/ 106 h 114"/>
                <a:gd name="T2" fmla="*/ 9 w 105"/>
                <a:gd name="T3" fmla="*/ 79 h 114"/>
                <a:gd name="T4" fmla="*/ 74 w 105"/>
                <a:gd name="T5" fmla="*/ 8 h 114"/>
                <a:gd name="T6" fmla="*/ 96 w 105"/>
                <a:gd name="T7" fmla="*/ 26 h 114"/>
                <a:gd name="T8" fmla="*/ 44 w 105"/>
                <a:gd name="T9" fmla="*/ 106 h 114"/>
                <a:gd name="T10" fmla="*/ 73 w 105"/>
                <a:gd name="T11" fmla="*/ 0 h 114"/>
                <a:gd name="T12" fmla="*/ 0 w 105"/>
                <a:gd name="T13" fmla="*/ 79 h 114"/>
                <a:gd name="T14" fmla="*/ 46 w 105"/>
                <a:gd name="T15" fmla="*/ 114 h 114"/>
                <a:gd name="T16" fmla="*/ 105 w 105"/>
                <a:gd name="T17" fmla="*/ 24 h 114"/>
                <a:gd name="T18" fmla="*/ 73 w 105"/>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14">
                  <a:moveTo>
                    <a:pt x="44" y="106"/>
                  </a:moveTo>
                  <a:cubicBezTo>
                    <a:pt x="32" y="98"/>
                    <a:pt x="20" y="88"/>
                    <a:pt x="9" y="79"/>
                  </a:cubicBezTo>
                  <a:cubicBezTo>
                    <a:pt x="74" y="8"/>
                    <a:pt x="74" y="8"/>
                    <a:pt x="74" y="8"/>
                  </a:cubicBezTo>
                  <a:cubicBezTo>
                    <a:pt x="81" y="15"/>
                    <a:pt x="88" y="21"/>
                    <a:pt x="96" y="26"/>
                  </a:cubicBezTo>
                  <a:cubicBezTo>
                    <a:pt x="44" y="106"/>
                    <a:pt x="44" y="106"/>
                    <a:pt x="44" y="106"/>
                  </a:cubicBezTo>
                  <a:moveTo>
                    <a:pt x="73" y="0"/>
                  </a:moveTo>
                  <a:cubicBezTo>
                    <a:pt x="0" y="79"/>
                    <a:pt x="0" y="79"/>
                    <a:pt x="0" y="79"/>
                  </a:cubicBezTo>
                  <a:cubicBezTo>
                    <a:pt x="14" y="92"/>
                    <a:pt x="29" y="104"/>
                    <a:pt x="46" y="114"/>
                  </a:cubicBezTo>
                  <a:cubicBezTo>
                    <a:pt x="105" y="24"/>
                    <a:pt x="105" y="24"/>
                    <a:pt x="105" y="24"/>
                  </a:cubicBezTo>
                  <a:cubicBezTo>
                    <a:pt x="93" y="17"/>
                    <a:pt x="83" y="9"/>
                    <a:pt x="7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85"/>
            <p:cNvSpPr>
              <a:spLocks noEditPoints="1"/>
            </p:cNvSpPr>
            <p:nvPr/>
          </p:nvSpPr>
          <p:spPr bwMode="auto">
            <a:xfrm>
              <a:off x="1482524" y="4169770"/>
              <a:ext cx="595398" cy="555219"/>
            </a:xfrm>
            <a:custGeom>
              <a:avLst/>
              <a:gdLst>
                <a:gd name="T0" fmla="*/ 37 w 113"/>
                <a:gd name="T1" fmla="*/ 98 h 106"/>
                <a:gd name="T2" fmla="*/ 8 w 113"/>
                <a:gd name="T3" fmla="*/ 64 h 106"/>
                <a:gd name="T4" fmla="*/ 86 w 113"/>
                <a:gd name="T5" fmla="*/ 9 h 106"/>
                <a:gd name="T6" fmla="*/ 105 w 113"/>
                <a:gd name="T7" fmla="*/ 31 h 106"/>
                <a:gd name="T8" fmla="*/ 37 w 113"/>
                <a:gd name="T9" fmla="*/ 98 h 106"/>
                <a:gd name="T10" fmla="*/ 88 w 113"/>
                <a:gd name="T11" fmla="*/ 0 h 106"/>
                <a:gd name="T12" fmla="*/ 0 w 113"/>
                <a:gd name="T13" fmla="*/ 62 h 106"/>
                <a:gd name="T14" fmla="*/ 37 w 113"/>
                <a:gd name="T15" fmla="*/ 106 h 106"/>
                <a:gd name="T16" fmla="*/ 113 w 113"/>
                <a:gd name="T17" fmla="*/ 31 h 106"/>
                <a:gd name="T18" fmla="*/ 88 w 113"/>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106">
                  <a:moveTo>
                    <a:pt x="37" y="98"/>
                  </a:moveTo>
                  <a:cubicBezTo>
                    <a:pt x="27" y="87"/>
                    <a:pt x="17" y="76"/>
                    <a:pt x="8" y="64"/>
                  </a:cubicBezTo>
                  <a:cubicBezTo>
                    <a:pt x="86" y="9"/>
                    <a:pt x="86" y="9"/>
                    <a:pt x="86" y="9"/>
                  </a:cubicBezTo>
                  <a:cubicBezTo>
                    <a:pt x="92" y="16"/>
                    <a:pt x="98" y="24"/>
                    <a:pt x="105" y="31"/>
                  </a:cubicBezTo>
                  <a:cubicBezTo>
                    <a:pt x="37" y="98"/>
                    <a:pt x="37" y="98"/>
                    <a:pt x="37" y="98"/>
                  </a:cubicBezTo>
                  <a:moveTo>
                    <a:pt x="88" y="0"/>
                  </a:moveTo>
                  <a:cubicBezTo>
                    <a:pt x="0" y="62"/>
                    <a:pt x="0" y="62"/>
                    <a:pt x="0" y="62"/>
                  </a:cubicBezTo>
                  <a:cubicBezTo>
                    <a:pt x="11" y="78"/>
                    <a:pt x="23" y="93"/>
                    <a:pt x="37" y="106"/>
                  </a:cubicBezTo>
                  <a:cubicBezTo>
                    <a:pt x="113" y="31"/>
                    <a:pt x="113" y="31"/>
                    <a:pt x="113" y="31"/>
                  </a:cubicBezTo>
                  <a:cubicBezTo>
                    <a:pt x="104" y="21"/>
                    <a:pt x="95" y="11"/>
                    <a:pt x="8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89"/>
            <p:cNvSpPr>
              <a:spLocks/>
            </p:cNvSpPr>
            <p:nvPr/>
          </p:nvSpPr>
          <p:spPr bwMode="auto">
            <a:xfrm>
              <a:off x="2019478" y="4122285"/>
              <a:ext cx="284915" cy="284915"/>
            </a:xfrm>
            <a:custGeom>
              <a:avLst/>
              <a:gdLst>
                <a:gd name="T0" fmla="*/ 10 w 54"/>
                <a:gd name="T1" fmla="*/ 0 h 54"/>
                <a:gd name="T2" fmla="*/ 0 w 54"/>
                <a:gd name="T3" fmla="*/ 8 h 54"/>
                <a:gd name="T4" fmla="*/ 46 w 54"/>
                <a:gd name="T5" fmla="*/ 54 h 54"/>
                <a:gd name="T6" fmla="*/ 46 w 54"/>
                <a:gd name="T7" fmla="*/ 54 h 54"/>
                <a:gd name="T8" fmla="*/ 54 w 54"/>
                <a:gd name="T9" fmla="*/ 44 h 54"/>
                <a:gd name="T10" fmla="*/ 10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10" y="0"/>
                  </a:moveTo>
                  <a:cubicBezTo>
                    <a:pt x="0" y="8"/>
                    <a:pt x="0" y="8"/>
                    <a:pt x="0" y="8"/>
                  </a:cubicBezTo>
                  <a:cubicBezTo>
                    <a:pt x="13" y="25"/>
                    <a:pt x="29" y="41"/>
                    <a:pt x="46" y="54"/>
                  </a:cubicBezTo>
                  <a:cubicBezTo>
                    <a:pt x="46" y="54"/>
                    <a:pt x="46" y="54"/>
                    <a:pt x="46" y="54"/>
                  </a:cubicBezTo>
                  <a:cubicBezTo>
                    <a:pt x="54" y="44"/>
                    <a:pt x="54" y="44"/>
                    <a:pt x="54" y="44"/>
                  </a:cubicBezTo>
                  <a:cubicBezTo>
                    <a:pt x="37" y="31"/>
                    <a:pt x="23" y="16"/>
                    <a:pt x="1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90"/>
            <p:cNvSpPr>
              <a:spLocks/>
            </p:cNvSpPr>
            <p:nvPr/>
          </p:nvSpPr>
          <p:spPr bwMode="auto">
            <a:xfrm>
              <a:off x="2556434" y="4509477"/>
              <a:ext cx="339705" cy="153416"/>
            </a:xfrm>
            <a:custGeom>
              <a:avLst/>
              <a:gdLst>
                <a:gd name="T0" fmla="*/ 5 w 65"/>
                <a:gd name="T1" fmla="*/ 0 h 29"/>
                <a:gd name="T2" fmla="*/ 0 w 65"/>
                <a:gd name="T3" fmla="*/ 12 h 29"/>
                <a:gd name="T4" fmla="*/ 63 w 65"/>
                <a:gd name="T5" fmla="*/ 29 h 29"/>
                <a:gd name="T6" fmla="*/ 65 w 65"/>
                <a:gd name="T7" fmla="*/ 16 h 29"/>
                <a:gd name="T8" fmla="*/ 5 w 65"/>
                <a:gd name="T9" fmla="*/ 0 h 29"/>
              </a:gdLst>
              <a:ahLst/>
              <a:cxnLst>
                <a:cxn ang="0">
                  <a:pos x="T0" y="T1"/>
                </a:cxn>
                <a:cxn ang="0">
                  <a:pos x="T2" y="T3"/>
                </a:cxn>
                <a:cxn ang="0">
                  <a:pos x="T4" y="T5"/>
                </a:cxn>
                <a:cxn ang="0">
                  <a:pos x="T6" y="T7"/>
                </a:cxn>
                <a:cxn ang="0">
                  <a:pos x="T8" y="T9"/>
                </a:cxn>
              </a:cxnLst>
              <a:rect l="0" t="0" r="r" b="b"/>
              <a:pathLst>
                <a:path w="65" h="29">
                  <a:moveTo>
                    <a:pt x="5" y="0"/>
                  </a:moveTo>
                  <a:cubicBezTo>
                    <a:pt x="0" y="12"/>
                    <a:pt x="0" y="12"/>
                    <a:pt x="0" y="12"/>
                  </a:cubicBezTo>
                  <a:cubicBezTo>
                    <a:pt x="20" y="21"/>
                    <a:pt x="41" y="26"/>
                    <a:pt x="63" y="29"/>
                  </a:cubicBezTo>
                  <a:cubicBezTo>
                    <a:pt x="65" y="16"/>
                    <a:pt x="65" y="16"/>
                    <a:pt x="65" y="16"/>
                  </a:cubicBezTo>
                  <a:cubicBezTo>
                    <a:pt x="44" y="14"/>
                    <a:pt x="24" y="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91"/>
            <p:cNvSpPr>
              <a:spLocks/>
            </p:cNvSpPr>
            <p:nvPr/>
          </p:nvSpPr>
          <p:spPr bwMode="auto">
            <a:xfrm>
              <a:off x="1763785" y="3526885"/>
              <a:ext cx="149762" cy="343359"/>
            </a:xfrm>
            <a:custGeom>
              <a:avLst/>
              <a:gdLst>
                <a:gd name="T0" fmla="*/ 13 w 29"/>
                <a:gd name="T1" fmla="*/ 0 h 65"/>
                <a:gd name="T2" fmla="*/ 0 w 29"/>
                <a:gd name="T3" fmla="*/ 2 h 65"/>
                <a:gd name="T4" fmla="*/ 17 w 29"/>
                <a:gd name="T5" fmla="*/ 65 h 65"/>
                <a:gd name="T6" fmla="*/ 29 w 29"/>
                <a:gd name="T7" fmla="*/ 60 h 65"/>
                <a:gd name="T8" fmla="*/ 13 w 29"/>
                <a:gd name="T9" fmla="*/ 0 h 65"/>
              </a:gdLst>
              <a:ahLst/>
              <a:cxnLst>
                <a:cxn ang="0">
                  <a:pos x="T0" y="T1"/>
                </a:cxn>
                <a:cxn ang="0">
                  <a:pos x="T2" y="T3"/>
                </a:cxn>
                <a:cxn ang="0">
                  <a:pos x="T4" y="T5"/>
                </a:cxn>
                <a:cxn ang="0">
                  <a:pos x="T6" y="T7"/>
                </a:cxn>
                <a:cxn ang="0">
                  <a:pos x="T8" y="T9"/>
                </a:cxn>
              </a:cxnLst>
              <a:rect l="0" t="0" r="r" b="b"/>
              <a:pathLst>
                <a:path w="29" h="65">
                  <a:moveTo>
                    <a:pt x="13" y="0"/>
                  </a:moveTo>
                  <a:cubicBezTo>
                    <a:pt x="0" y="2"/>
                    <a:pt x="0" y="2"/>
                    <a:pt x="0" y="2"/>
                  </a:cubicBezTo>
                  <a:cubicBezTo>
                    <a:pt x="3" y="24"/>
                    <a:pt x="8" y="45"/>
                    <a:pt x="17" y="65"/>
                  </a:cubicBezTo>
                  <a:cubicBezTo>
                    <a:pt x="29" y="60"/>
                    <a:pt x="29" y="60"/>
                    <a:pt x="29" y="60"/>
                  </a:cubicBezTo>
                  <a:cubicBezTo>
                    <a:pt x="21" y="41"/>
                    <a:pt x="15" y="21"/>
                    <a:pt x="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92"/>
            <p:cNvSpPr>
              <a:spLocks/>
            </p:cNvSpPr>
            <p:nvPr/>
          </p:nvSpPr>
          <p:spPr bwMode="auto">
            <a:xfrm>
              <a:off x="3217582" y="4509477"/>
              <a:ext cx="336053" cy="153416"/>
            </a:xfrm>
            <a:custGeom>
              <a:avLst/>
              <a:gdLst>
                <a:gd name="T0" fmla="*/ 59 w 64"/>
                <a:gd name="T1" fmla="*/ 0 h 29"/>
                <a:gd name="T2" fmla="*/ 0 w 64"/>
                <a:gd name="T3" fmla="*/ 16 h 29"/>
                <a:gd name="T4" fmla="*/ 2 w 64"/>
                <a:gd name="T5" fmla="*/ 29 h 29"/>
                <a:gd name="T6" fmla="*/ 64 w 64"/>
                <a:gd name="T7" fmla="*/ 13 h 29"/>
                <a:gd name="T8" fmla="*/ 59 w 64"/>
                <a:gd name="T9" fmla="*/ 0 h 29"/>
              </a:gdLst>
              <a:ahLst/>
              <a:cxnLst>
                <a:cxn ang="0">
                  <a:pos x="T0" y="T1"/>
                </a:cxn>
                <a:cxn ang="0">
                  <a:pos x="T2" y="T3"/>
                </a:cxn>
                <a:cxn ang="0">
                  <a:pos x="T4" y="T5"/>
                </a:cxn>
                <a:cxn ang="0">
                  <a:pos x="T6" y="T7"/>
                </a:cxn>
                <a:cxn ang="0">
                  <a:pos x="T8" y="T9"/>
                </a:cxn>
              </a:cxnLst>
              <a:rect l="0" t="0" r="r" b="b"/>
              <a:pathLst>
                <a:path w="64" h="29">
                  <a:moveTo>
                    <a:pt x="59" y="0"/>
                  </a:moveTo>
                  <a:cubicBezTo>
                    <a:pt x="40" y="8"/>
                    <a:pt x="20" y="14"/>
                    <a:pt x="0" y="16"/>
                  </a:cubicBezTo>
                  <a:cubicBezTo>
                    <a:pt x="2" y="29"/>
                    <a:pt x="2" y="29"/>
                    <a:pt x="2" y="29"/>
                  </a:cubicBezTo>
                  <a:cubicBezTo>
                    <a:pt x="23" y="26"/>
                    <a:pt x="44" y="21"/>
                    <a:pt x="64" y="13"/>
                  </a:cubicBezTo>
                  <a:cubicBezTo>
                    <a:pt x="59" y="0"/>
                    <a:pt x="59" y="0"/>
                    <a:pt x="5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93"/>
            <p:cNvSpPr>
              <a:spLocks/>
            </p:cNvSpPr>
            <p:nvPr/>
          </p:nvSpPr>
          <p:spPr bwMode="auto">
            <a:xfrm>
              <a:off x="1763785" y="2869389"/>
              <a:ext cx="149762" cy="336053"/>
            </a:xfrm>
            <a:custGeom>
              <a:avLst/>
              <a:gdLst>
                <a:gd name="T0" fmla="*/ 17 w 29"/>
                <a:gd name="T1" fmla="*/ 0 h 64"/>
                <a:gd name="T2" fmla="*/ 0 w 29"/>
                <a:gd name="T3" fmla="*/ 62 h 64"/>
                <a:gd name="T4" fmla="*/ 13 w 29"/>
                <a:gd name="T5" fmla="*/ 64 h 64"/>
                <a:gd name="T6" fmla="*/ 29 w 29"/>
                <a:gd name="T7" fmla="*/ 5 h 64"/>
                <a:gd name="T8" fmla="*/ 17 w 29"/>
                <a:gd name="T9" fmla="*/ 0 h 64"/>
              </a:gdLst>
              <a:ahLst/>
              <a:cxnLst>
                <a:cxn ang="0">
                  <a:pos x="T0" y="T1"/>
                </a:cxn>
                <a:cxn ang="0">
                  <a:pos x="T2" y="T3"/>
                </a:cxn>
                <a:cxn ang="0">
                  <a:pos x="T4" y="T5"/>
                </a:cxn>
                <a:cxn ang="0">
                  <a:pos x="T6" y="T7"/>
                </a:cxn>
                <a:cxn ang="0">
                  <a:pos x="T8" y="T9"/>
                </a:cxn>
              </a:cxnLst>
              <a:rect l="0" t="0" r="r" b="b"/>
              <a:pathLst>
                <a:path w="29" h="64">
                  <a:moveTo>
                    <a:pt x="17" y="0"/>
                  </a:moveTo>
                  <a:cubicBezTo>
                    <a:pt x="8" y="20"/>
                    <a:pt x="3" y="41"/>
                    <a:pt x="0" y="62"/>
                  </a:cubicBezTo>
                  <a:cubicBezTo>
                    <a:pt x="13" y="64"/>
                    <a:pt x="13" y="64"/>
                    <a:pt x="13" y="64"/>
                  </a:cubicBezTo>
                  <a:cubicBezTo>
                    <a:pt x="15" y="44"/>
                    <a:pt x="21" y="24"/>
                    <a:pt x="29" y="5"/>
                  </a:cubicBezTo>
                  <a:cubicBezTo>
                    <a:pt x="17" y="0"/>
                    <a:pt x="17" y="0"/>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94"/>
            <p:cNvSpPr>
              <a:spLocks/>
            </p:cNvSpPr>
            <p:nvPr/>
          </p:nvSpPr>
          <p:spPr bwMode="auto">
            <a:xfrm>
              <a:off x="3812982" y="4122285"/>
              <a:ext cx="284915" cy="284915"/>
            </a:xfrm>
            <a:custGeom>
              <a:avLst/>
              <a:gdLst>
                <a:gd name="T0" fmla="*/ 44 w 54"/>
                <a:gd name="T1" fmla="*/ 0 h 54"/>
                <a:gd name="T2" fmla="*/ 43 w 54"/>
                <a:gd name="T3" fmla="*/ 0 h 54"/>
                <a:gd name="T4" fmla="*/ 0 w 54"/>
                <a:gd name="T5" fmla="*/ 44 h 54"/>
                <a:gd name="T6" fmla="*/ 8 w 54"/>
                <a:gd name="T7" fmla="*/ 54 h 54"/>
                <a:gd name="T8" fmla="*/ 54 w 54"/>
                <a:gd name="T9" fmla="*/ 8 h 54"/>
                <a:gd name="T10" fmla="*/ 54 w 54"/>
                <a:gd name="T11" fmla="*/ 8 h 54"/>
                <a:gd name="T12" fmla="*/ 44 w 5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4" y="0"/>
                  </a:moveTo>
                  <a:cubicBezTo>
                    <a:pt x="43" y="0"/>
                    <a:pt x="43" y="0"/>
                    <a:pt x="43" y="0"/>
                  </a:cubicBezTo>
                  <a:cubicBezTo>
                    <a:pt x="31" y="17"/>
                    <a:pt x="16" y="31"/>
                    <a:pt x="0" y="44"/>
                  </a:cubicBezTo>
                  <a:cubicBezTo>
                    <a:pt x="8" y="54"/>
                    <a:pt x="8" y="54"/>
                    <a:pt x="8" y="54"/>
                  </a:cubicBezTo>
                  <a:cubicBezTo>
                    <a:pt x="25" y="41"/>
                    <a:pt x="40" y="25"/>
                    <a:pt x="54" y="8"/>
                  </a:cubicBezTo>
                  <a:cubicBezTo>
                    <a:pt x="54" y="8"/>
                    <a:pt x="54" y="8"/>
                    <a:pt x="54" y="8"/>
                  </a:cubicBezTo>
                  <a:cubicBezTo>
                    <a:pt x="44" y="0"/>
                    <a:pt x="44" y="0"/>
                    <a:pt x="4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95"/>
            <p:cNvSpPr>
              <a:spLocks/>
            </p:cNvSpPr>
            <p:nvPr/>
          </p:nvSpPr>
          <p:spPr bwMode="auto">
            <a:xfrm>
              <a:off x="2019478" y="2328781"/>
              <a:ext cx="284915" cy="284915"/>
            </a:xfrm>
            <a:custGeom>
              <a:avLst/>
              <a:gdLst>
                <a:gd name="T0" fmla="*/ 46 w 54"/>
                <a:gd name="T1" fmla="*/ 0 h 54"/>
                <a:gd name="T2" fmla="*/ 0 w 54"/>
                <a:gd name="T3" fmla="*/ 46 h 54"/>
                <a:gd name="T4" fmla="*/ 0 w 54"/>
                <a:gd name="T5" fmla="*/ 46 h 54"/>
                <a:gd name="T6" fmla="*/ 11 w 54"/>
                <a:gd name="T7" fmla="*/ 54 h 54"/>
                <a:gd name="T8" fmla="*/ 54 w 54"/>
                <a:gd name="T9" fmla="*/ 11 h 54"/>
                <a:gd name="T10" fmla="*/ 46 w 54"/>
                <a:gd name="T11" fmla="*/ 0 h 54"/>
              </a:gdLst>
              <a:ahLst/>
              <a:cxnLst>
                <a:cxn ang="0">
                  <a:pos x="T0" y="T1"/>
                </a:cxn>
                <a:cxn ang="0">
                  <a:pos x="T2" y="T3"/>
                </a:cxn>
                <a:cxn ang="0">
                  <a:pos x="T4" y="T5"/>
                </a:cxn>
                <a:cxn ang="0">
                  <a:pos x="T6" y="T7"/>
                </a:cxn>
                <a:cxn ang="0">
                  <a:pos x="T8" y="T9"/>
                </a:cxn>
                <a:cxn ang="0">
                  <a:pos x="T10" y="T11"/>
                </a:cxn>
              </a:cxnLst>
              <a:rect l="0" t="0" r="r" b="b"/>
              <a:pathLst>
                <a:path w="54" h="54">
                  <a:moveTo>
                    <a:pt x="46" y="0"/>
                  </a:moveTo>
                  <a:cubicBezTo>
                    <a:pt x="29" y="14"/>
                    <a:pt x="13" y="29"/>
                    <a:pt x="0" y="46"/>
                  </a:cubicBezTo>
                  <a:cubicBezTo>
                    <a:pt x="0" y="46"/>
                    <a:pt x="0" y="46"/>
                    <a:pt x="0" y="46"/>
                  </a:cubicBezTo>
                  <a:cubicBezTo>
                    <a:pt x="11" y="54"/>
                    <a:pt x="11" y="54"/>
                    <a:pt x="11" y="54"/>
                  </a:cubicBezTo>
                  <a:cubicBezTo>
                    <a:pt x="23" y="38"/>
                    <a:pt x="38" y="23"/>
                    <a:pt x="54" y="11"/>
                  </a:cubicBezTo>
                  <a:cubicBezTo>
                    <a:pt x="46" y="0"/>
                    <a:pt x="46" y="0"/>
                    <a:pt x="4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96"/>
            <p:cNvSpPr>
              <a:spLocks/>
            </p:cNvSpPr>
            <p:nvPr/>
          </p:nvSpPr>
          <p:spPr bwMode="auto">
            <a:xfrm>
              <a:off x="4200174" y="3526885"/>
              <a:ext cx="153416" cy="343359"/>
            </a:xfrm>
            <a:custGeom>
              <a:avLst/>
              <a:gdLst>
                <a:gd name="T0" fmla="*/ 16 w 29"/>
                <a:gd name="T1" fmla="*/ 0 h 65"/>
                <a:gd name="T2" fmla="*/ 0 w 29"/>
                <a:gd name="T3" fmla="*/ 60 h 65"/>
                <a:gd name="T4" fmla="*/ 12 w 29"/>
                <a:gd name="T5" fmla="*/ 65 h 65"/>
                <a:gd name="T6" fmla="*/ 29 w 29"/>
                <a:gd name="T7" fmla="*/ 2 h 65"/>
                <a:gd name="T8" fmla="*/ 16 w 29"/>
                <a:gd name="T9" fmla="*/ 0 h 65"/>
              </a:gdLst>
              <a:ahLst/>
              <a:cxnLst>
                <a:cxn ang="0">
                  <a:pos x="T0" y="T1"/>
                </a:cxn>
                <a:cxn ang="0">
                  <a:pos x="T2" y="T3"/>
                </a:cxn>
                <a:cxn ang="0">
                  <a:pos x="T4" y="T5"/>
                </a:cxn>
                <a:cxn ang="0">
                  <a:pos x="T6" y="T7"/>
                </a:cxn>
                <a:cxn ang="0">
                  <a:pos x="T8" y="T9"/>
                </a:cxn>
              </a:cxnLst>
              <a:rect l="0" t="0" r="r" b="b"/>
              <a:pathLst>
                <a:path w="29" h="65">
                  <a:moveTo>
                    <a:pt x="16" y="0"/>
                  </a:moveTo>
                  <a:cubicBezTo>
                    <a:pt x="13" y="21"/>
                    <a:pt x="8" y="41"/>
                    <a:pt x="0" y="60"/>
                  </a:cubicBezTo>
                  <a:cubicBezTo>
                    <a:pt x="12" y="65"/>
                    <a:pt x="12" y="65"/>
                    <a:pt x="12" y="65"/>
                  </a:cubicBezTo>
                  <a:cubicBezTo>
                    <a:pt x="21" y="45"/>
                    <a:pt x="26" y="23"/>
                    <a:pt x="29" y="2"/>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97"/>
            <p:cNvSpPr>
              <a:spLocks/>
            </p:cNvSpPr>
            <p:nvPr/>
          </p:nvSpPr>
          <p:spPr bwMode="auto">
            <a:xfrm>
              <a:off x="2556434" y="2069437"/>
              <a:ext cx="336053" cy="153416"/>
            </a:xfrm>
            <a:custGeom>
              <a:avLst/>
              <a:gdLst>
                <a:gd name="T0" fmla="*/ 63 w 64"/>
                <a:gd name="T1" fmla="*/ 0 h 29"/>
                <a:gd name="T2" fmla="*/ 0 w 64"/>
                <a:gd name="T3" fmla="*/ 17 h 29"/>
                <a:gd name="T4" fmla="*/ 5 w 64"/>
                <a:gd name="T5" fmla="*/ 29 h 29"/>
                <a:gd name="T6" fmla="*/ 64 w 64"/>
                <a:gd name="T7" fmla="*/ 13 h 29"/>
                <a:gd name="T8" fmla="*/ 63 w 64"/>
                <a:gd name="T9" fmla="*/ 0 h 29"/>
              </a:gdLst>
              <a:ahLst/>
              <a:cxnLst>
                <a:cxn ang="0">
                  <a:pos x="T0" y="T1"/>
                </a:cxn>
                <a:cxn ang="0">
                  <a:pos x="T2" y="T3"/>
                </a:cxn>
                <a:cxn ang="0">
                  <a:pos x="T4" y="T5"/>
                </a:cxn>
                <a:cxn ang="0">
                  <a:pos x="T6" y="T7"/>
                </a:cxn>
                <a:cxn ang="0">
                  <a:pos x="T8" y="T9"/>
                </a:cxn>
              </a:cxnLst>
              <a:rect l="0" t="0" r="r" b="b"/>
              <a:pathLst>
                <a:path w="64" h="29">
                  <a:moveTo>
                    <a:pt x="63" y="0"/>
                  </a:moveTo>
                  <a:cubicBezTo>
                    <a:pt x="41" y="3"/>
                    <a:pt x="20" y="9"/>
                    <a:pt x="0" y="17"/>
                  </a:cubicBezTo>
                  <a:cubicBezTo>
                    <a:pt x="5" y="29"/>
                    <a:pt x="5" y="29"/>
                    <a:pt x="5" y="29"/>
                  </a:cubicBezTo>
                  <a:cubicBezTo>
                    <a:pt x="24" y="21"/>
                    <a:pt x="44" y="16"/>
                    <a:pt x="64" y="13"/>
                  </a:cubicBezTo>
                  <a:cubicBezTo>
                    <a:pt x="63" y="0"/>
                    <a:pt x="63" y="0"/>
                    <a:pt x="6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98"/>
            <p:cNvSpPr>
              <a:spLocks/>
            </p:cNvSpPr>
            <p:nvPr/>
          </p:nvSpPr>
          <p:spPr bwMode="auto">
            <a:xfrm>
              <a:off x="4200174" y="2865737"/>
              <a:ext cx="153416" cy="339707"/>
            </a:xfrm>
            <a:custGeom>
              <a:avLst/>
              <a:gdLst>
                <a:gd name="T0" fmla="*/ 12 w 29"/>
                <a:gd name="T1" fmla="*/ 0 h 65"/>
                <a:gd name="T2" fmla="*/ 0 w 29"/>
                <a:gd name="T3" fmla="*/ 5 h 65"/>
                <a:gd name="T4" fmla="*/ 16 w 29"/>
                <a:gd name="T5" fmla="*/ 65 h 65"/>
                <a:gd name="T6" fmla="*/ 29 w 29"/>
                <a:gd name="T7" fmla="*/ 63 h 65"/>
                <a:gd name="T8" fmla="*/ 12 w 29"/>
                <a:gd name="T9" fmla="*/ 0 h 65"/>
              </a:gdLst>
              <a:ahLst/>
              <a:cxnLst>
                <a:cxn ang="0">
                  <a:pos x="T0" y="T1"/>
                </a:cxn>
                <a:cxn ang="0">
                  <a:pos x="T2" y="T3"/>
                </a:cxn>
                <a:cxn ang="0">
                  <a:pos x="T4" y="T5"/>
                </a:cxn>
                <a:cxn ang="0">
                  <a:pos x="T6" y="T7"/>
                </a:cxn>
                <a:cxn ang="0">
                  <a:pos x="T8" y="T9"/>
                </a:cxn>
              </a:cxnLst>
              <a:rect l="0" t="0" r="r" b="b"/>
              <a:pathLst>
                <a:path w="29" h="65">
                  <a:moveTo>
                    <a:pt x="12" y="0"/>
                  </a:moveTo>
                  <a:cubicBezTo>
                    <a:pt x="0" y="5"/>
                    <a:pt x="0" y="5"/>
                    <a:pt x="0" y="5"/>
                  </a:cubicBezTo>
                  <a:cubicBezTo>
                    <a:pt x="8" y="24"/>
                    <a:pt x="13" y="44"/>
                    <a:pt x="16" y="65"/>
                  </a:cubicBezTo>
                  <a:cubicBezTo>
                    <a:pt x="29" y="63"/>
                    <a:pt x="29" y="63"/>
                    <a:pt x="29" y="63"/>
                  </a:cubicBezTo>
                  <a:cubicBezTo>
                    <a:pt x="26" y="41"/>
                    <a:pt x="20" y="20"/>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99"/>
            <p:cNvSpPr>
              <a:spLocks/>
            </p:cNvSpPr>
            <p:nvPr/>
          </p:nvSpPr>
          <p:spPr bwMode="auto">
            <a:xfrm>
              <a:off x="3217582" y="2069437"/>
              <a:ext cx="336053" cy="153416"/>
            </a:xfrm>
            <a:custGeom>
              <a:avLst/>
              <a:gdLst>
                <a:gd name="T0" fmla="*/ 2 w 64"/>
                <a:gd name="T1" fmla="*/ 0 h 29"/>
                <a:gd name="T2" fmla="*/ 0 w 64"/>
                <a:gd name="T3" fmla="*/ 13 h 29"/>
                <a:gd name="T4" fmla="*/ 59 w 64"/>
                <a:gd name="T5" fmla="*/ 29 h 29"/>
                <a:gd name="T6" fmla="*/ 64 w 64"/>
                <a:gd name="T7" fmla="*/ 17 h 29"/>
                <a:gd name="T8" fmla="*/ 2 w 64"/>
                <a:gd name="T9" fmla="*/ 0 h 29"/>
              </a:gdLst>
              <a:ahLst/>
              <a:cxnLst>
                <a:cxn ang="0">
                  <a:pos x="T0" y="T1"/>
                </a:cxn>
                <a:cxn ang="0">
                  <a:pos x="T2" y="T3"/>
                </a:cxn>
                <a:cxn ang="0">
                  <a:pos x="T4" y="T5"/>
                </a:cxn>
                <a:cxn ang="0">
                  <a:pos x="T6" y="T7"/>
                </a:cxn>
                <a:cxn ang="0">
                  <a:pos x="T8" y="T9"/>
                </a:cxn>
              </a:cxnLst>
              <a:rect l="0" t="0" r="r" b="b"/>
              <a:pathLst>
                <a:path w="64" h="29">
                  <a:moveTo>
                    <a:pt x="2" y="0"/>
                  </a:moveTo>
                  <a:cubicBezTo>
                    <a:pt x="0" y="13"/>
                    <a:pt x="0" y="13"/>
                    <a:pt x="0" y="13"/>
                  </a:cubicBezTo>
                  <a:cubicBezTo>
                    <a:pt x="20" y="16"/>
                    <a:pt x="40" y="21"/>
                    <a:pt x="59" y="29"/>
                  </a:cubicBezTo>
                  <a:cubicBezTo>
                    <a:pt x="64" y="17"/>
                    <a:pt x="64" y="17"/>
                    <a:pt x="64" y="17"/>
                  </a:cubicBezTo>
                  <a:cubicBezTo>
                    <a:pt x="44" y="9"/>
                    <a:pt x="23" y="3"/>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00"/>
            <p:cNvSpPr>
              <a:spLocks/>
            </p:cNvSpPr>
            <p:nvPr/>
          </p:nvSpPr>
          <p:spPr bwMode="auto">
            <a:xfrm>
              <a:off x="3812982" y="2328781"/>
              <a:ext cx="284915" cy="284915"/>
            </a:xfrm>
            <a:custGeom>
              <a:avLst/>
              <a:gdLst>
                <a:gd name="T0" fmla="*/ 8 w 54"/>
                <a:gd name="T1" fmla="*/ 0 h 54"/>
                <a:gd name="T2" fmla="*/ 0 w 54"/>
                <a:gd name="T3" fmla="*/ 11 h 54"/>
                <a:gd name="T4" fmla="*/ 0 w 54"/>
                <a:gd name="T5" fmla="*/ 11 h 54"/>
                <a:gd name="T6" fmla="*/ 0 w 54"/>
                <a:gd name="T7" fmla="*/ 11 h 54"/>
                <a:gd name="T8" fmla="*/ 1 w 54"/>
                <a:gd name="T9" fmla="*/ 11 h 54"/>
                <a:gd name="T10" fmla="*/ 27 w 54"/>
                <a:gd name="T11" fmla="*/ 36 h 54"/>
                <a:gd name="T12" fmla="*/ 28 w 54"/>
                <a:gd name="T13" fmla="*/ 36 h 54"/>
                <a:gd name="T14" fmla="*/ 29 w 54"/>
                <a:gd name="T15" fmla="*/ 37 h 54"/>
                <a:gd name="T16" fmla="*/ 43 w 54"/>
                <a:gd name="T17" fmla="*/ 54 h 54"/>
                <a:gd name="T18" fmla="*/ 54 w 54"/>
                <a:gd name="T19" fmla="*/ 46 h 54"/>
                <a:gd name="T20" fmla="*/ 38 w 54"/>
                <a:gd name="T21" fmla="*/ 28 h 54"/>
                <a:gd name="T22" fmla="*/ 37 w 54"/>
                <a:gd name="T23" fmla="*/ 27 h 54"/>
                <a:gd name="T24" fmla="*/ 9 w 54"/>
                <a:gd name="T25" fmla="*/ 1 h 54"/>
                <a:gd name="T26" fmla="*/ 8 w 54"/>
                <a:gd name="T27" fmla="*/ 1 h 54"/>
                <a:gd name="T28" fmla="*/ 8 w 54"/>
                <a:gd name="T2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8" y="0"/>
                  </a:moveTo>
                  <a:cubicBezTo>
                    <a:pt x="0" y="11"/>
                    <a:pt x="0" y="11"/>
                    <a:pt x="0" y="11"/>
                  </a:cubicBezTo>
                  <a:cubicBezTo>
                    <a:pt x="0" y="11"/>
                    <a:pt x="0" y="11"/>
                    <a:pt x="0" y="11"/>
                  </a:cubicBezTo>
                  <a:cubicBezTo>
                    <a:pt x="0" y="11"/>
                    <a:pt x="0" y="11"/>
                    <a:pt x="0" y="11"/>
                  </a:cubicBezTo>
                  <a:cubicBezTo>
                    <a:pt x="1" y="11"/>
                    <a:pt x="1" y="11"/>
                    <a:pt x="1" y="11"/>
                  </a:cubicBezTo>
                  <a:cubicBezTo>
                    <a:pt x="10" y="19"/>
                    <a:pt x="19" y="27"/>
                    <a:pt x="27" y="36"/>
                  </a:cubicBezTo>
                  <a:cubicBezTo>
                    <a:pt x="28" y="36"/>
                    <a:pt x="28" y="36"/>
                    <a:pt x="28" y="36"/>
                  </a:cubicBezTo>
                  <a:cubicBezTo>
                    <a:pt x="28" y="36"/>
                    <a:pt x="28" y="37"/>
                    <a:pt x="29" y="37"/>
                  </a:cubicBezTo>
                  <a:cubicBezTo>
                    <a:pt x="34" y="42"/>
                    <a:pt x="39" y="48"/>
                    <a:pt x="43" y="54"/>
                  </a:cubicBezTo>
                  <a:cubicBezTo>
                    <a:pt x="54" y="46"/>
                    <a:pt x="54" y="46"/>
                    <a:pt x="54" y="46"/>
                  </a:cubicBezTo>
                  <a:cubicBezTo>
                    <a:pt x="49" y="40"/>
                    <a:pt x="44" y="34"/>
                    <a:pt x="38" y="28"/>
                  </a:cubicBezTo>
                  <a:cubicBezTo>
                    <a:pt x="38" y="28"/>
                    <a:pt x="37" y="27"/>
                    <a:pt x="37" y="27"/>
                  </a:cubicBezTo>
                  <a:cubicBezTo>
                    <a:pt x="28" y="18"/>
                    <a:pt x="19" y="9"/>
                    <a:pt x="9" y="1"/>
                  </a:cubicBezTo>
                  <a:cubicBezTo>
                    <a:pt x="8" y="1"/>
                    <a:pt x="8" y="1"/>
                    <a:pt x="8" y="1"/>
                  </a:cubicBezTo>
                  <a:cubicBezTo>
                    <a:pt x="8" y="0"/>
                    <a:pt x="8" y="0"/>
                    <a:pt x="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49"/>
            <p:cNvSpPr>
              <a:spLocks/>
            </p:cNvSpPr>
            <p:nvPr/>
          </p:nvSpPr>
          <p:spPr bwMode="auto">
            <a:xfrm>
              <a:off x="854250" y="1824701"/>
              <a:ext cx="745162" cy="2107641"/>
            </a:xfrm>
            <a:custGeom>
              <a:avLst/>
              <a:gdLst>
                <a:gd name="T0" fmla="*/ 126 w 142"/>
                <a:gd name="T1" fmla="*/ 0 h 401"/>
                <a:gd name="T2" fmla="*/ 18 w 142"/>
                <a:gd name="T3" fmla="*/ 190 h 401"/>
                <a:gd name="T4" fmla="*/ 19 w 142"/>
                <a:gd name="T5" fmla="*/ 401 h 401"/>
                <a:gd name="T6" fmla="*/ 40 w 142"/>
                <a:gd name="T7" fmla="*/ 395 h 401"/>
                <a:gd name="T8" fmla="*/ 142 w 142"/>
                <a:gd name="T9" fmla="*/ 16 h 401"/>
                <a:gd name="T10" fmla="*/ 126 w 142"/>
                <a:gd name="T11" fmla="*/ 0 h 401"/>
              </a:gdLst>
              <a:ahLst/>
              <a:cxnLst>
                <a:cxn ang="0">
                  <a:pos x="T0" y="T1"/>
                </a:cxn>
                <a:cxn ang="0">
                  <a:pos x="T2" y="T3"/>
                </a:cxn>
                <a:cxn ang="0">
                  <a:pos x="T4" y="T5"/>
                </a:cxn>
                <a:cxn ang="0">
                  <a:pos x="T6" y="T7"/>
                </a:cxn>
                <a:cxn ang="0">
                  <a:pos x="T8" y="T9"/>
                </a:cxn>
                <a:cxn ang="0">
                  <a:pos x="T10" y="T11"/>
                </a:cxn>
              </a:cxnLst>
              <a:rect l="0" t="0" r="r" b="b"/>
              <a:pathLst>
                <a:path w="142" h="401">
                  <a:moveTo>
                    <a:pt x="126" y="0"/>
                  </a:moveTo>
                  <a:cubicBezTo>
                    <a:pt x="74" y="53"/>
                    <a:pt x="36" y="118"/>
                    <a:pt x="18" y="190"/>
                  </a:cubicBezTo>
                  <a:cubicBezTo>
                    <a:pt x="0" y="259"/>
                    <a:pt x="1" y="332"/>
                    <a:pt x="19" y="401"/>
                  </a:cubicBezTo>
                  <a:cubicBezTo>
                    <a:pt x="40" y="395"/>
                    <a:pt x="40" y="395"/>
                    <a:pt x="40" y="395"/>
                  </a:cubicBezTo>
                  <a:cubicBezTo>
                    <a:pt x="4" y="260"/>
                    <a:pt x="43" y="115"/>
                    <a:pt x="142" y="16"/>
                  </a:cubicBezTo>
                  <a:cubicBezTo>
                    <a:pt x="126" y="0"/>
                    <a:pt x="126" y="0"/>
                    <a:pt x="12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50"/>
            <p:cNvSpPr>
              <a:spLocks/>
            </p:cNvSpPr>
            <p:nvPr/>
          </p:nvSpPr>
          <p:spPr bwMode="auto">
            <a:xfrm>
              <a:off x="2497990" y="4827266"/>
              <a:ext cx="2107638" cy="719594"/>
            </a:xfrm>
            <a:custGeom>
              <a:avLst/>
              <a:gdLst>
                <a:gd name="T0" fmla="*/ 385 w 401"/>
                <a:gd name="T1" fmla="*/ 0 h 137"/>
                <a:gd name="T2" fmla="*/ 385 w 401"/>
                <a:gd name="T3" fmla="*/ 0 h 137"/>
                <a:gd name="T4" fmla="*/ 106 w 401"/>
                <a:gd name="T5" fmla="*/ 115 h 137"/>
                <a:gd name="T6" fmla="*/ 5 w 401"/>
                <a:gd name="T7" fmla="*/ 102 h 137"/>
                <a:gd name="T8" fmla="*/ 0 w 401"/>
                <a:gd name="T9" fmla="*/ 123 h 137"/>
                <a:gd name="T10" fmla="*/ 107 w 401"/>
                <a:gd name="T11" fmla="*/ 137 h 137"/>
                <a:gd name="T12" fmla="*/ 211 w 401"/>
                <a:gd name="T13" fmla="*/ 124 h 137"/>
                <a:gd name="T14" fmla="*/ 400 w 401"/>
                <a:gd name="T15" fmla="*/ 16 h 137"/>
                <a:gd name="T16" fmla="*/ 401 w 401"/>
                <a:gd name="T17" fmla="*/ 15 h 137"/>
                <a:gd name="T18" fmla="*/ 385 w 401"/>
                <a:gd name="T1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1" h="137">
                  <a:moveTo>
                    <a:pt x="385" y="0"/>
                  </a:moveTo>
                  <a:cubicBezTo>
                    <a:pt x="385" y="0"/>
                    <a:pt x="385" y="0"/>
                    <a:pt x="385" y="0"/>
                  </a:cubicBezTo>
                  <a:cubicBezTo>
                    <a:pt x="310" y="75"/>
                    <a:pt x="209" y="115"/>
                    <a:pt x="106" y="115"/>
                  </a:cubicBezTo>
                  <a:cubicBezTo>
                    <a:pt x="72" y="115"/>
                    <a:pt x="38" y="111"/>
                    <a:pt x="5" y="102"/>
                  </a:cubicBezTo>
                  <a:cubicBezTo>
                    <a:pt x="0" y="123"/>
                    <a:pt x="0" y="123"/>
                    <a:pt x="0" y="123"/>
                  </a:cubicBezTo>
                  <a:cubicBezTo>
                    <a:pt x="35" y="132"/>
                    <a:pt x="71" y="137"/>
                    <a:pt x="107" y="137"/>
                  </a:cubicBezTo>
                  <a:cubicBezTo>
                    <a:pt x="142" y="137"/>
                    <a:pt x="177" y="133"/>
                    <a:pt x="211" y="124"/>
                  </a:cubicBezTo>
                  <a:cubicBezTo>
                    <a:pt x="282" y="105"/>
                    <a:pt x="348" y="68"/>
                    <a:pt x="400" y="16"/>
                  </a:cubicBezTo>
                  <a:cubicBezTo>
                    <a:pt x="401" y="15"/>
                    <a:pt x="401" y="15"/>
                    <a:pt x="401" y="15"/>
                  </a:cubicBezTo>
                  <a:cubicBezTo>
                    <a:pt x="385" y="0"/>
                    <a:pt x="385" y="0"/>
                    <a:pt x="38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51"/>
            <p:cNvSpPr>
              <a:spLocks/>
            </p:cNvSpPr>
            <p:nvPr/>
          </p:nvSpPr>
          <p:spPr bwMode="auto">
            <a:xfrm>
              <a:off x="3590163" y="1262177"/>
              <a:ext cx="1574336" cy="1567033"/>
            </a:xfrm>
            <a:custGeom>
              <a:avLst/>
              <a:gdLst>
                <a:gd name="T0" fmla="*/ 5 w 299"/>
                <a:gd name="T1" fmla="*/ 0 h 298"/>
                <a:gd name="T2" fmla="*/ 0 w 299"/>
                <a:gd name="T3" fmla="*/ 21 h 298"/>
                <a:gd name="T4" fmla="*/ 177 w 299"/>
                <a:gd name="T5" fmla="*/ 122 h 298"/>
                <a:gd name="T6" fmla="*/ 278 w 299"/>
                <a:gd name="T7" fmla="*/ 298 h 298"/>
                <a:gd name="T8" fmla="*/ 299 w 299"/>
                <a:gd name="T9" fmla="*/ 292 h 298"/>
                <a:gd name="T10" fmla="*/ 192 w 299"/>
                <a:gd name="T11" fmla="*/ 107 h 298"/>
                <a:gd name="T12" fmla="*/ 5 w 299"/>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99" h="298">
                  <a:moveTo>
                    <a:pt x="5" y="0"/>
                  </a:moveTo>
                  <a:cubicBezTo>
                    <a:pt x="0" y="21"/>
                    <a:pt x="0" y="21"/>
                    <a:pt x="0" y="21"/>
                  </a:cubicBezTo>
                  <a:cubicBezTo>
                    <a:pt x="66" y="38"/>
                    <a:pt x="128" y="73"/>
                    <a:pt x="177" y="122"/>
                  </a:cubicBezTo>
                  <a:cubicBezTo>
                    <a:pt x="225" y="171"/>
                    <a:pt x="260" y="232"/>
                    <a:pt x="278" y="298"/>
                  </a:cubicBezTo>
                  <a:cubicBezTo>
                    <a:pt x="299" y="292"/>
                    <a:pt x="299" y="292"/>
                    <a:pt x="299" y="292"/>
                  </a:cubicBezTo>
                  <a:cubicBezTo>
                    <a:pt x="280" y="222"/>
                    <a:pt x="243" y="158"/>
                    <a:pt x="192" y="107"/>
                  </a:cubicBezTo>
                  <a:cubicBezTo>
                    <a:pt x="140" y="55"/>
                    <a:pt x="76" y="18"/>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52"/>
            <p:cNvSpPr>
              <a:spLocks/>
            </p:cNvSpPr>
            <p:nvPr/>
          </p:nvSpPr>
          <p:spPr bwMode="auto">
            <a:xfrm>
              <a:off x="4079632" y="1970811"/>
              <a:ext cx="131499" cy="146110"/>
            </a:xfrm>
            <a:custGeom>
              <a:avLst/>
              <a:gdLst>
                <a:gd name="T0" fmla="*/ 20 w 25"/>
                <a:gd name="T1" fmla="*/ 0 h 28"/>
                <a:gd name="T2" fmla="*/ 0 w 25"/>
                <a:gd name="T3" fmla="*/ 25 h 28"/>
                <a:gd name="T4" fmla="*/ 4 w 25"/>
                <a:gd name="T5" fmla="*/ 28 h 28"/>
                <a:gd name="T6" fmla="*/ 25 w 25"/>
                <a:gd name="T7" fmla="*/ 4 h 28"/>
                <a:gd name="T8" fmla="*/ 20 w 25"/>
                <a:gd name="T9" fmla="*/ 0 h 28"/>
              </a:gdLst>
              <a:ahLst/>
              <a:cxnLst>
                <a:cxn ang="0">
                  <a:pos x="T0" y="T1"/>
                </a:cxn>
                <a:cxn ang="0">
                  <a:pos x="T2" y="T3"/>
                </a:cxn>
                <a:cxn ang="0">
                  <a:pos x="T4" y="T5"/>
                </a:cxn>
                <a:cxn ang="0">
                  <a:pos x="T6" y="T7"/>
                </a:cxn>
                <a:cxn ang="0">
                  <a:pos x="T8" y="T9"/>
                </a:cxn>
              </a:cxnLst>
              <a:rect l="0" t="0" r="r" b="b"/>
              <a:pathLst>
                <a:path w="25" h="28">
                  <a:moveTo>
                    <a:pt x="20" y="0"/>
                  </a:moveTo>
                  <a:cubicBezTo>
                    <a:pt x="0" y="25"/>
                    <a:pt x="0" y="25"/>
                    <a:pt x="0" y="25"/>
                  </a:cubicBezTo>
                  <a:cubicBezTo>
                    <a:pt x="2" y="26"/>
                    <a:pt x="3" y="27"/>
                    <a:pt x="4" y="28"/>
                  </a:cubicBezTo>
                  <a:cubicBezTo>
                    <a:pt x="25" y="4"/>
                    <a:pt x="25" y="4"/>
                    <a:pt x="25" y="4"/>
                  </a:cubicBezTo>
                  <a:cubicBezTo>
                    <a:pt x="23" y="2"/>
                    <a:pt x="22" y="1"/>
                    <a:pt x="2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53"/>
            <p:cNvSpPr>
              <a:spLocks/>
            </p:cNvSpPr>
            <p:nvPr/>
          </p:nvSpPr>
          <p:spPr bwMode="auto">
            <a:xfrm>
              <a:off x="3955438" y="1864883"/>
              <a:ext cx="113234" cy="157070"/>
            </a:xfrm>
            <a:custGeom>
              <a:avLst/>
              <a:gdLst>
                <a:gd name="T0" fmla="*/ 17 w 22"/>
                <a:gd name="T1" fmla="*/ 0 h 30"/>
                <a:gd name="T2" fmla="*/ 0 w 22"/>
                <a:gd name="T3" fmla="*/ 27 h 30"/>
                <a:gd name="T4" fmla="*/ 4 w 22"/>
                <a:gd name="T5" fmla="*/ 30 h 30"/>
                <a:gd name="T6" fmla="*/ 22 w 22"/>
                <a:gd name="T7" fmla="*/ 3 h 30"/>
                <a:gd name="T8" fmla="*/ 17 w 22"/>
                <a:gd name="T9" fmla="*/ 0 h 30"/>
              </a:gdLst>
              <a:ahLst/>
              <a:cxnLst>
                <a:cxn ang="0">
                  <a:pos x="T0" y="T1"/>
                </a:cxn>
                <a:cxn ang="0">
                  <a:pos x="T2" y="T3"/>
                </a:cxn>
                <a:cxn ang="0">
                  <a:pos x="T4" y="T5"/>
                </a:cxn>
                <a:cxn ang="0">
                  <a:pos x="T6" y="T7"/>
                </a:cxn>
                <a:cxn ang="0">
                  <a:pos x="T8" y="T9"/>
                </a:cxn>
              </a:cxnLst>
              <a:rect l="0" t="0" r="r" b="b"/>
              <a:pathLst>
                <a:path w="22" h="30">
                  <a:moveTo>
                    <a:pt x="17" y="0"/>
                  </a:moveTo>
                  <a:cubicBezTo>
                    <a:pt x="0" y="27"/>
                    <a:pt x="0" y="27"/>
                    <a:pt x="0" y="27"/>
                  </a:cubicBezTo>
                  <a:cubicBezTo>
                    <a:pt x="1" y="28"/>
                    <a:pt x="3" y="29"/>
                    <a:pt x="4" y="30"/>
                  </a:cubicBezTo>
                  <a:cubicBezTo>
                    <a:pt x="22" y="3"/>
                    <a:pt x="22" y="3"/>
                    <a:pt x="22" y="3"/>
                  </a:cubicBezTo>
                  <a:cubicBezTo>
                    <a:pt x="21" y="2"/>
                    <a:pt x="19" y="1"/>
                    <a:pt x="1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54"/>
            <p:cNvSpPr>
              <a:spLocks/>
            </p:cNvSpPr>
            <p:nvPr/>
          </p:nvSpPr>
          <p:spPr bwMode="auto">
            <a:xfrm>
              <a:off x="3816633" y="1777216"/>
              <a:ext cx="105929" cy="160721"/>
            </a:xfrm>
            <a:custGeom>
              <a:avLst/>
              <a:gdLst>
                <a:gd name="T0" fmla="*/ 15 w 20"/>
                <a:gd name="T1" fmla="*/ 0 h 31"/>
                <a:gd name="T2" fmla="*/ 0 w 20"/>
                <a:gd name="T3" fmla="*/ 29 h 31"/>
                <a:gd name="T4" fmla="*/ 4 w 20"/>
                <a:gd name="T5" fmla="*/ 31 h 31"/>
                <a:gd name="T6" fmla="*/ 20 w 20"/>
                <a:gd name="T7" fmla="*/ 3 h 31"/>
                <a:gd name="T8" fmla="*/ 15 w 20"/>
                <a:gd name="T9" fmla="*/ 0 h 31"/>
              </a:gdLst>
              <a:ahLst/>
              <a:cxnLst>
                <a:cxn ang="0">
                  <a:pos x="T0" y="T1"/>
                </a:cxn>
                <a:cxn ang="0">
                  <a:pos x="T2" y="T3"/>
                </a:cxn>
                <a:cxn ang="0">
                  <a:pos x="T4" y="T5"/>
                </a:cxn>
                <a:cxn ang="0">
                  <a:pos x="T6" y="T7"/>
                </a:cxn>
                <a:cxn ang="0">
                  <a:pos x="T8" y="T9"/>
                </a:cxn>
              </a:cxnLst>
              <a:rect l="0" t="0" r="r" b="b"/>
              <a:pathLst>
                <a:path w="20" h="31">
                  <a:moveTo>
                    <a:pt x="15" y="0"/>
                  </a:moveTo>
                  <a:cubicBezTo>
                    <a:pt x="0" y="29"/>
                    <a:pt x="0" y="29"/>
                    <a:pt x="0" y="29"/>
                  </a:cubicBezTo>
                  <a:cubicBezTo>
                    <a:pt x="1" y="29"/>
                    <a:pt x="3" y="30"/>
                    <a:pt x="4" y="31"/>
                  </a:cubicBezTo>
                  <a:cubicBezTo>
                    <a:pt x="20" y="3"/>
                    <a:pt x="20" y="3"/>
                    <a:pt x="20" y="3"/>
                  </a:cubicBezTo>
                  <a:cubicBezTo>
                    <a:pt x="18" y="2"/>
                    <a:pt x="16" y="1"/>
                    <a:pt x="1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55"/>
            <p:cNvSpPr>
              <a:spLocks/>
            </p:cNvSpPr>
            <p:nvPr/>
          </p:nvSpPr>
          <p:spPr bwMode="auto">
            <a:xfrm>
              <a:off x="3670523" y="1700507"/>
              <a:ext cx="94972" cy="171681"/>
            </a:xfrm>
            <a:custGeom>
              <a:avLst/>
              <a:gdLst>
                <a:gd name="T0" fmla="*/ 12 w 18"/>
                <a:gd name="T1" fmla="*/ 0 h 32"/>
                <a:gd name="T2" fmla="*/ 0 w 18"/>
                <a:gd name="T3" fmla="*/ 30 h 32"/>
                <a:gd name="T4" fmla="*/ 5 w 18"/>
                <a:gd name="T5" fmla="*/ 32 h 32"/>
                <a:gd name="T6" fmla="*/ 18 w 18"/>
                <a:gd name="T7" fmla="*/ 2 h 32"/>
                <a:gd name="T8" fmla="*/ 12 w 18"/>
                <a:gd name="T9" fmla="*/ 0 h 32"/>
              </a:gdLst>
              <a:ahLst/>
              <a:cxnLst>
                <a:cxn ang="0">
                  <a:pos x="T0" y="T1"/>
                </a:cxn>
                <a:cxn ang="0">
                  <a:pos x="T2" y="T3"/>
                </a:cxn>
                <a:cxn ang="0">
                  <a:pos x="T4" y="T5"/>
                </a:cxn>
                <a:cxn ang="0">
                  <a:pos x="T6" y="T7"/>
                </a:cxn>
                <a:cxn ang="0">
                  <a:pos x="T8" y="T9"/>
                </a:cxn>
              </a:cxnLst>
              <a:rect l="0" t="0" r="r" b="b"/>
              <a:pathLst>
                <a:path w="18" h="32">
                  <a:moveTo>
                    <a:pt x="12" y="0"/>
                  </a:moveTo>
                  <a:cubicBezTo>
                    <a:pt x="0" y="30"/>
                    <a:pt x="0" y="30"/>
                    <a:pt x="0" y="30"/>
                  </a:cubicBezTo>
                  <a:cubicBezTo>
                    <a:pt x="2" y="30"/>
                    <a:pt x="4" y="31"/>
                    <a:pt x="5" y="32"/>
                  </a:cubicBezTo>
                  <a:cubicBezTo>
                    <a:pt x="18" y="2"/>
                    <a:pt x="18" y="2"/>
                    <a:pt x="18" y="2"/>
                  </a:cubicBezTo>
                  <a:cubicBezTo>
                    <a:pt x="16" y="2"/>
                    <a:pt x="14" y="1"/>
                    <a:pt x="1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56"/>
            <p:cNvSpPr>
              <a:spLocks/>
            </p:cNvSpPr>
            <p:nvPr/>
          </p:nvSpPr>
          <p:spPr bwMode="auto">
            <a:xfrm>
              <a:off x="3524413" y="1645717"/>
              <a:ext cx="73055" cy="168027"/>
            </a:xfrm>
            <a:custGeom>
              <a:avLst/>
              <a:gdLst>
                <a:gd name="T0" fmla="*/ 9 w 14"/>
                <a:gd name="T1" fmla="*/ 0 h 32"/>
                <a:gd name="T2" fmla="*/ 0 w 14"/>
                <a:gd name="T3" fmla="*/ 31 h 32"/>
                <a:gd name="T4" fmla="*/ 5 w 14"/>
                <a:gd name="T5" fmla="*/ 32 h 32"/>
                <a:gd name="T6" fmla="*/ 14 w 14"/>
                <a:gd name="T7" fmla="*/ 2 h 32"/>
                <a:gd name="T8" fmla="*/ 9 w 14"/>
                <a:gd name="T9" fmla="*/ 0 h 32"/>
              </a:gdLst>
              <a:ahLst/>
              <a:cxnLst>
                <a:cxn ang="0">
                  <a:pos x="T0" y="T1"/>
                </a:cxn>
                <a:cxn ang="0">
                  <a:pos x="T2" y="T3"/>
                </a:cxn>
                <a:cxn ang="0">
                  <a:pos x="T4" y="T5"/>
                </a:cxn>
                <a:cxn ang="0">
                  <a:pos x="T6" y="T7"/>
                </a:cxn>
                <a:cxn ang="0">
                  <a:pos x="T8" y="T9"/>
                </a:cxn>
              </a:cxnLst>
              <a:rect l="0" t="0" r="r" b="b"/>
              <a:pathLst>
                <a:path w="14" h="32">
                  <a:moveTo>
                    <a:pt x="9" y="0"/>
                  </a:moveTo>
                  <a:cubicBezTo>
                    <a:pt x="0" y="31"/>
                    <a:pt x="0" y="31"/>
                    <a:pt x="0" y="31"/>
                  </a:cubicBezTo>
                  <a:cubicBezTo>
                    <a:pt x="1" y="31"/>
                    <a:pt x="3" y="32"/>
                    <a:pt x="5" y="32"/>
                  </a:cubicBezTo>
                  <a:cubicBezTo>
                    <a:pt x="14" y="2"/>
                    <a:pt x="14" y="2"/>
                    <a:pt x="14" y="2"/>
                  </a:cubicBezTo>
                  <a:cubicBezTo>
                    <a:pt x="12" y="1"/>
                    <a:pt x="11" y="1"/>
                    <a:pt x="9"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7"/>
            <p:cNvSpPr>
              <a:spLocks/>
            </p:cNvSpPr>
            <p:nvPr/>
          </p:nvSpPr>
          <p:spPr bwMode="auto">
            <a:xfrm>
              <a:off x="3367346" y="1601884"/>
              <a:ext cx="62096" cy="175332"/>
            </a:xfrm>
            <a:custGeom>
              <a:avLst/>
              <a:gdLst>
                <a:gd name="T0" fmla="*/ 6 w 12"/>
                <a:gd name="T1" fmla="*/ 0 h 33"/>
                <a:gd name="T2" fmla="*/ 0 w 12"/>
                <a:gd name="T3" fmla="*/ 32 h 33"/>
                <a:gd name="T4" fmla="*/ 5 w 12"/>
                <a:gd name="T5" fmla="*/ 33 h 33"/>
                <a:gd name="T6" fmla="*/ 12 w 12"/>
                <a:gd name="T7" fmla="*/ 1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0" y="32"/>
                    <a:pt x="0" y="32"/>
                    <a:pt x="0" y="32"/>
                  </a:cubicBezTo>
                  <a:cubicBezTo>
                    <a:pt x="2" y="32"/>
                    <a:pt x="4" y="32"/>
                    <a:pt x="5" y="33"/>
                  </a:cubicBezTo>
                  <a:cubicBezTo>
                    <a:pt x="12" y="1"/>
                    <a:pt x="12" y="1"/>
                    <a:pt x="12" y="1"/>
                  </a:cubicBezTo>
                  <a:cubicBezTo>
                    <a:pt x="10" y="1"/>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58"/>
            <p:cNvSpPr>
              <a:spLocks/>
            </p:cNvSpPr>
            <p:nvPr/>
          </p:nvSpPr>
          <p:spPr bwMode="auto">
            <a:xfrm>
              <a:off x="3213930" y="1579968"/>
              <a:ext cx="40179" cy="168027"/>
            </a:xfrm>
            <a:custGeom>
              <a:avLst/>
              <a:gdLst>
                <a:gd name="T0" fmla="*/ 2 w 8"/>
                <a:gd name="T1" fmla="*/ 0 h 32"/>
                <a:gd name="T2" fmla="*/ 0 w 8"/>
                <a:gd name="T3" fmla="*/ 31 h 32"/>
                <a:gd name="T4" fmla="*/ 5 w 8"/>
                <a:gd name="T5" fmla="*/ 32 h 32"/>
                <a:gd name="T6" fmla="*/ 8 w 8"/>
                <a:gd name="T7" fmla="*/ 0 h 32"/>
                <a:gd name="T8" fmla="*/ 2 w 8"/>
                <a:gd name="T9" fmla="*/ 0 h 32"/>
              </a:gdLst>
              <a:ahLst/>
              <a:cxnLst>
                <a:cxn ang="0">
                  <a:pos x="T0" y="T1"/>
                </a:cxn>
                <a:cxn ang="0">
                  <a:pos x="T2" y="T3"/>
                </a:cxn>
                <a:cxn ang="0">
                  <a:pos x="T4" y="T5"/>
                </a:cxn>
                <a:cxn ang="0">
                  <a:pos x="T6" y="T7"/>
                </a:cxn>
                <a:cxn ang="0">
                  <a:pos x="T8" y="T9"/>
                </a:cxn>
              </a:cxnLst>
              <a:rect l="0" t="0" r="r" b="b"/>
              <a:pathLst>
                <a:path w="8" h="32">
                  <a:moveTo>
                    <a:pt x="2" y="0"/>
                  </a:moveTo>
                  <a:cubicBezTo>
                    <a:pt x="0" y="31"/>
                    <a:pt x="0" y="31"/>
                    <a:pt x="0" y="31"/>
                  </a:cubicBezTo>
                  <a:cubicBezTo>
                    <a:pt x="1" y="32"/>
                    <a:pt x="3" y="32"/>
                    <a:pt x="5" y="32"/>
                  </a:cubicBezTo>
                  <a:cubicBezTo>
                    <a:pt x="8" y="0"/>
                    <a:pt x="8" y="0"/>
                    <a:pt x="8" y="0"/>
                  </a:cubicBezTo>
                  <a:cubicBezTo>
                    <a:pt x="6" y="0"/>
                    <a:pt x="4"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59"/>
            <p:cNvSpPr>
              <a:spLocks/>
            </p:cNvSpPr>
            <p:nvPr/>
          </p:nvSpPr>
          <p:spPr bwMode="auto">
            <a:xfrm>
              <a:off x="3045903" y="1569008"/>
              <a:ext cx="36528" cy="171681"/>
            </a:xfrm>
            <a:custGeom>
              <a:avLst/>
              <a:gdLst>
                <a:gd name="T0" fmla="*/ 3 w 7"/>
                <a:gd name="T1" fmla="*/ 0 h 32"/>
                <a:gd name="T2" fmla="*/ 1 w 7"/>
                <a:gd name="T3" fmla="*/ 0 h 32"/>
                <a:gd name="T4" fmla="*/ 0 w 7"/>
                <a:gd name="T5" fmla="*/ 0 h 32"/>
                <a:gd name="T6" fmla="*/ 1 w 7"/>
                <a:gd name="T7" fmla="*/ 32 h 32"/>
                <a:gd name="T8" fmla="*/ 1 w 7"/>
                <a:gd name="T9" fmla="*/ 32 h 32"/>
                <a:gd name="T10" fmla="*/ 3 w 7"/>
                <a:gd name="T11" fmla="*/ 32 h 32"/>
                <a:gd name="T12" fmla="*/ 6 w 7"/>
                <a:gd name="T13" fmla="*/ 32 h 32"/>
                <a:gd name="T14" fmla="*/ 7 w 7"/>
                <a:gd name="T15" fmla="*/ 0 h 32"/>
                <a:gd name="T16" fmla="*/ 3 w 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2">
                  <a:moveTo>
                    <a:pt x="3" y="0"/>
                  </a:moveTo>
                  <a:cubicBezTo>
                    <a:pt x="3" y="0"/>
                    <a:pt x="2" y="0"/>
                    <a:pt x="1" y="0"/>
                  </a:cubicBezTo>
                  <a:cubicBezTo>
                    <a:pt x="0" y="0"/>
                    <a:pt x="0" y="0"/>
                    <a:pt x="0" y="0"/>
                  </a:cubicBezTo>
                  <a:cubicBezTo>
                    <a:pt x="1" y="32"/>
                    <a:pt x="1" y="32"/>
                    <a:pt x="1" y="32"/>
                  </a:cubicBezTo>
                  <a:cubicBezTo>
                    <a:pt x="1" y="32"/>
                    <a:pt x="1" y="32"/>
                    <a:pt x="1" y="32"/>
                  </a:cubicBezTo>
                  <a:cubicBezTo>
                    <a:pt x="2" y="32"/>
                    <a:pt x="3" y="32"/>
                    <a:pt x="3" y="32"/>
                  </a:cubicBezTo>
                  <a:cubicBezTo>
                    <a:pt x="4" y="32"/>
                    <a:pt x="5" y="32"/>
                    <a:pt x="6" y="32"/>
                  </a:cubicBezTo>
                  <a:cubicBezTo>
                    <a:pt x="7" y="0"/>
                    <a:pt x="7" y="0"/>
                    <a:pt x="7" y="0"/>
                  </a:cubicBezTo>
                  <a:cubicBezTo>
                    <a:pt x="6" y="0"/>
                    <a:pt x="4"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60"/>
            <p:cNvSpPr>
              <a:spLocks/>
            </p:cNvSpPr>
            <p:nvPr/>
          </p:nvSpPr>
          <p:spPr bwMode="auto">
            <a:xfrm>
              <a:off x="2870571" y="1579968"/>
              <a:ext cx="43833" cy="168027"/>
            </a:xfrm>
            <a:custGeom>
              <a:avLst/>
              <a:gdLst>
                <a:gd name="T0" fmla="*/ 6 w 8"/>
                <a:gd name="T1" fmla="*/ 0 h 32"/>
                <a:gd name="T2" fmla="*/ 0 w 8"/>
                <a:gd name="T3" fmla="*/ 0 h 32"/>
                <a:gd name="T4" fmla="*/ 3 w 8"/>
                <a:gd name="T5" fmla="*/ 32 h 32"/>
                <a:gd name="T6" fmla="*/ 8 w 8"/>
                <a:gd name="T7" fmla="*/ 31 h 32"/>
                <a:gd name="T8" fmla="*/ 6 w 8"/>
                <a:gd name="T9" fmla="*/ 0 h 32"/>
              </a:gdLst>
              <a:ahLst/>
              <a:cxnLst>
                <a:cxn ang="0">
                  <a:pos x="T0" y="T1"/>
                </a:cxn>
                <a:cxn ang="0">
                  <a:pos x="T2" y="T3"/>
                </a:cxn>
                <a:cxn ang="0">
                  <a:pos x="T4" y="T5"/>
                </a:cxn>
                <a:cxn ang="0">
                  <a:pos x="T6" y="T7"/>
                </a:cxn>
                <a:cxn ang="0">
                  <a:pos x="T8" y="T9"/>
                </a:cxn>
              </a:cxnLst>
              <a:rect l="0" t="0" r="r" b="b"/>
              <a:pathLst>
                <a:path w="8" h="32">
                  <a:moveTo>
                    <a:pt x="6" y="0"/>
                  </a:moveTo>
                  <a:cubicBezTo>
                    <a:pt x="4" y="0"/>
                    <a:pt x="2" y="0"/>
                    <a:pt x="0" y="0"/>
                  </a:cubicBezTo>
                  <a:cubicBezTo>
                    <a:pt x="3" y="32"/>
                    <a:pt x="3" y="32"/>
                    <a:pt x="3" y="32"/>
                  </a:cubicBezTo>
                  <a:cubicBezTo>
                    <a:pt x="5" y="32"/>
                    <a:pt x="7" y="32"/>
                    <a:pt x="8" y="3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61"/>
            <p:cNvSpPr>
              <a:spLocks/>
            </p:cNvSpPr>
            <p:nvPr/>
          </p:nvSpPr>
          <p:spPr bwMode="auto">
            <a:xfrm>
              <a:off x="2698890" y="1601884"/>
              <a:ext cx="62096" cy="175332"/>
            </a:xfrm>
            <a:custGeom>
              <a:avLst/>
              <a:gdLst>
                <a:gd name="T0" fmla="*/ 6 w 12"/>
                <a:gd name="T1" fmla="*/ 0 h 33"/>
                <a:gd name="T2" fmla="*/ 0 w 12"/>
                <a:gd name="T3" fmla="*/ 1 h 33"/>
                <a:gd name="T4" fmla="*/ 7 w 12"/>
                <a:gd name="T5" fmla="*/ 33 h 33"/>
                <a:gd name="T6" fmla="*/ 12 w 12"/>
                <a:gd name="T7" fmla="*/ 32 h 33"/>
                <a:gd name="T8" fmla="*/ 6 w 12"/>
                <a:gd name="T9" fmla="*/ 0 h 33"/>
              </a:gdLst>
              <a:ahLst/>
              <a:cxnLst>
                <a:cxn ang="0">
                  <a:pos x="T0" y="T1"/>
                </a:cxn>
                <a:cxn ang="0">
                  <a:pos x="T2" y="T3"/>
                </a:cxn>
                <a:cxn ang="0">
                  <a:pos x="T4" y="T5"/>
                </a:cxn>
                <a:cxn ang="0">
                  <a:pos x="T6" y="T7"/>
                </a:cxn>
                <a:cxn ang="0">
                  <a:pos x="T8" y="T9"/>
                </a:cxn>
              </a:cxnLst>
              <a:rect l="0" t="0" r="r" b="b"/>
              <a:pathLst>
                <a:path w="12" h="33">
                  <a:moveTo>
                    <a:pt x="6" y="0"/>
                  </a:moveTo>
                  <a:cubicBezTo>
                    <a:pt x="4" y="1"/>
                    <a:pt x="2" y="1"/>
                    <a:pt x="0" y="1"/>
                  </a:cubicBezTo>
                  <a:cubicBezTo>
                    <a:pt x="7" y="33"/>
                    <a:pt x="7" y="33"/>
                    <a:pt x="7" y="33"/>
                  </a:cubicBezTo>
                  <a:cubicBezTo>
                    <a:pt x="8" y="32"/>
                    <a:pt x="10" y="32"/>
                    <a:pt x="12" y="32"/>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62"/>
            <p:cNvSpPr>
              <a:spLocks/>
            </p:cNvSpPr>
            <p:nvPr/>
          </p:nvSpPr>
          <p:spPr bwMode="auto">
            <a:xfrm>
              <a:off x="2530864" y="1645717"/>
              <a:ext cx="73055" cy="168027"/>
            </a:xfrm>
            <a:custGeom>
              <a:avLst/>
              <a:gdLst>
                <a:gd name="T0" fmla="*/ 5 w 14"/>
                <a:gd name="T1" fmla="*/ 0 h 32"/>
                <a:gd name="T2" fmla="*/ 0 w 14"/>
                <a:gd name="T3" fmla="*/ 2 h 32"/>
                <a:gd name="T4" fmla="*/ 9 w 14"/>
                <a:gd name="T5" fmla="*/ 32 h 32"/>
                <a:gd name="T6" fmla="*/ 14 w 14"/>
                <a:gd name="T7" fmla="*/ 31 h 32"/>
                <a:gd name="T8" fmla="*/ 5 w 14"/>
                <a:gd name="T9" fmla="*/ 0 h 32"/>
              </a:gdLst>
              <a:ahLst/>
              <a:cxnLst>
                <a:cxn ang="0">
                  <a:pos x="T0" y="T1"/>
                </a:cxn>
                <a:cxn ang="0">
                  <a:pos x="T2" y="T3"/>
                </a:cxn>
                <a:cxn ang="0">
                  <a:pos x="T4" y="T5"/>
                </a:cxn>
                <a:cxn ang="0">
                  <a:pos x="T6" y="T7"/>
                </a:cxn>
                <a:cxn ang="0">
                  <a:pos x="T8" y="T9"/>
                </a:cxn>
              </a:cxnLst>
              <a:rect l="0" t="0" r="r" b="b"/>
              <a:pathLst>
                <a:path w="14" h="32">
                  <a:moveTo>
                    <a:pt x="5" y="0"/>
                  </a:moveTo>
                  <a:cubicBezTo>
                    <a:pt x="3" y="1"/>
                    <a:pt x="2" y="1"/>
                    <a:pt x="0" y="2"/>
                  </a:cubicBezTo>
                  <a:cubicBezTo>
                    <a:pt x="9" y="32"/>
                    <a:pt x="9" y="32"/>
                    <a:pt x="9" y="32"/>
                  </a:cubicBezTo>
                  <a:cubicBezTo>
                    <a:pt x="11" y="32"/>
                    <a:pt x="13" y="31"/>
                    <a:pt x="14" y="31"/>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63"/>
            <p:cNvSpPr>
              <a:spLocks/>
            </p:cNvSpPr>
            <p:nvPr/>
          </p:nvSpPr>
          <p:spPr bwMode="auto">
            <a:xfrm>
              <a:off x="2366491" y="1700507"/>
              <a:ext cx="91318" cy="171681"/>
            </a:xfrm>
            <a:custGeom>
              <a:avLst/>
              <a:gdLst>
                <a:gd name="T0" fmla="*/ 5 w 17"/>
                <a:gd name="T1" fmla="*/ 0 h 32"/>
                <a:gd name="T2" fmla="*/ 0 w 17"/>
                <a:gd name="T3" fmla="*/ 2 h 32"/>
                <a:gd name="T4" fmla="*/ 12 w 17"/>
                <a:gd name="T5" fmla="*/ 32 h 32"/>
                <a:gd name="T6" fmla="*/ 17 w 17"/>
                <a:gd name="T7" fmla="*/ 30 h 32"/>
                <a:gd name="T8" fmla="*/ 5 w 17"/>
                <a:gd name="T9" fmla="*/ 0 h 32"/>
              </a:gdLst>
              <a:ahLst/>
              <a:cxnLst>
                <a:cxn ang="0">
                  <a:pos x="T0" y="T1"/>
                </a:cxn>
                <a:cxn ang="0">
                  <a:pos x="T2" y="T3"/>
                </a:cxn>
                <a:cxn ang="0">
                  <a:pos x="T4" y="T5"/>
                </a:cxn>
                <a:cxn ang="0">
                  <a:pos x="T6" y="T7"/>
                </a:cxn>
                <a:cxn ang="0">
                  <a:pos x="T8" y="T9"/>
                </a:cxn>
              </a:cxnLst>
              <a:rect l="0" t="0" r="r" b="b"/>
              <a:pathLst>
                <a:path w="17" h="32">
                  <a:moveTo>
                    <a:pt x="5" y="0"/>
                  </a:moveTo>
                  <a:cubicBezTo>
                    <a:pt x="3" y="1"/>
                    <a:pt x="1" y="2"/>
                    <a:pt x="0" y="2"/>
                  </a:cubicBezTo>
                  <a:cubicBezTo>
                    <a:pt x="12" y="32"/>
                    <a:pt x="12" y="32"/>
                    <a:pt x="12" y="32"/>
                  </a:cubicBezTo>
                  <a:cubicBezTo>
                    <a:pt x="14" y="31"/>
                    <a:pt x="15" y="30"/>
                    <a:pt x="17" y="30"/>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64"/>
            <p:cNvSpPr>
              <a:spLocks/>
            </p:cNvSpPr>
            <p:nvPr/>
          </p:nvSpPr>
          <p:spPr bwMode="auto">
            <a:xfrm>
              <a:off x="2209421" y="1777216"/>
              <a:ext cx="98623" cy="160721"/>
            </a:xfrm>
            <a:custGeom>
              <a:avLst/>
              <a:gdLst>
                <a:gd name="T0" fmla="*/ 4 w 19"/>
                <a:gd name="T1" fmla="*/ 0 h 31"/>
                <a:gd name="T2" fmla="*/ 0 w 19"/>
                <a:gd name="T3" fmla="*/ 3 h 31"/>
                <a:gd name="T4" fmla="*/ 15 w 19"/>
                <a:gd name="T5" fmla="*/ 31 h 31"/>
                <a:gd name="T6" fmla="*/ 19 w 19"/>
                <a:gd name="T7" fmla="*/ 28 h 31"/>
                <a:gd name="T8" fmla="*/ 4 w 19"/>
                <a:gd name="T9" fmla="*/ 0 h 31"/>
              </a:gdLst>
              <a:ahLst/>
              <a:cxnLst>
                <a:cxn ang="0">
                  <a:pos x="T0" y="T1"/>
                </a:cxn>
                <a:cxn ang="0">
                  <a:pos x="T2" y="T3"/>
                </a:cxn>
                <a:cxn ang="0">
                  <a:pos x="T4" y="T5"/>
                </a:cxn>
                <a:cxn ang="0">
                  <a:pos x="T6" y="T7"/>
                </a:cxn>
                <a:cxn ang="0">
                  <a:pos x="T8" y="T9"/>
                </a:cxn>
              </a:cxnLst>
              <a:rect l="0" t="0" r="r" b="b"/>
              <a:pathLst>
                <a:path w="19" h="31">
                  <a:moveTo>
                    <a:pt x="4" y="0"/>
                  </a:moveTo>
                  <a:cubicBezTo>
                    <a:pt x="3" y="1"/>
                    <a:pt x="1" y="2"/>
                    <a:pt x="0" y="3"/>
                  </a:cubicBezTo>
                  <a:cubicBezTo>
                    <a:pt x="15" y="31"/>
                    <a:pt x="15" y="31"/>
                    <a:pt x="15" y="31"/>
                  </a:cubicBezTo>
                  <a:cubicBezTo>
                    <a:pt x="16" y="30"/>
                    <a:pt x="18" y="29"/>
                    <a:pt x="19" y="28"/>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65"/>
            <p:cNvSpPr>
              <a:spLocks/>
            </p:cNvSpPr>
            <p:nvPr/>
          </p:nvSpPr>
          <p:spPr bwMode="auto">
            <a:xfrm>
              <a:off x="2056006" y="1864883"/>
              <a:ext cx="116888" cy="157070"/>
            </a:xfrm>
            <a:custGeom>
              <a:avLst/>
              <a:gdLst>
                <a:gd name="T0" fmla="*/ 5 w 22"/>
                <a:gd name="T1" fmla="*/ 0 h 30"/>
                <a:gd name="T2" fmla="*/ 0 w 22"/>
                <a:gd name="T3" fmla="*/ 3 h 30"/>
                <a:gd name="T4" fmla="*/ 18 w 22"/>
                <a:gd name="T5" fmla="*/ 30 h 30"/>
                <a:gd name="T6" fmla="*/ 22 w 22"/>
                <a:gd name="T7" fmla="*/ 27 h 30"/>
                <a:gd name="T8" fmla="*/ 5 w 22"/>
                <a:gd name="T9" fmla="*/ 0 h 30"/>
              </a:gdLst>
              <a:ahLst/>
              <a:cxnLst>
                <a:cxn ang="0">
                  <a:pos x="T0" y="T1"/>
                </a:cxn>
                <a:cxn ang="0">
                  <a:pos x="T2" y="T3"/>
                </a:cxn>
                <a:cxn ang="0">
                  <a:pos x="T4" y="T5"/>
                </a:cxn>
                <a:cxn ang="0">
                  <a:pos x="T6" y="T7"/>
                </a:cxn>
                <a:cxn ang="0">
                  <a:pos x="T8" y="T9"/>
                </a:cxn>
              </a:cxnLst>
              <a:rect l="0" t="0" r="r" b="b"/>
              <a:pathLst>
                <a:path w="22" h="30">
                  <a:moveTo>
                    <a:pt x="5" y="0"/>
                  </a:moveTo>
                  <a:cubicBezTo>
                    <a:pt x="3" y="1"/>
                    <a:pt x="2" y="2"/>
                    <a:pt x="0" y="3"/>
                  </a:cubicBezTo>
                  <a:cubicBezTo>
                    <a:pt x="18" y="30"/>
                    <a:pt x="18" y="30"/>
                    <a:pt x="18" y="30"/>
                  </a:cubicBezTo>
                  <a:cubicBezTo>
                    <a:pt x="19" y="29"/>
                    <a:pt x="21" y="28"/>
                    <a:pt x="22" y="27"/>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66"/>
            <p:cNvSpPr>
              <a:spLocks/>
            </p:cNvSpPr>
            <p:nvPr/>
          </p:nvSpPr>
          <p:spPr bwMode="auto">
            <a:xfrm>
              <a:off x="1913549" y="1970811"/>
              <a:ext cx="131499" cy="146110"/>
            </a:xfrm>
            <a:custGeom>
              <a:avLst/>
              <a:gdLst>
                <a:gd name="T0" fmla="*/ 5 w 25"/>
                <a:gd name="T1" fmla="*/ 0 h 28"/>
                <a:gd name="T2" fmla="*/ 0 w 25"/>
                <a:gd name="T3" fmla="*/ 3 h 28"/>
                <a:gd name="T4" fmla="*/ 21 w 25"/>
                <a:gd name="T5" fmla="*/ 28 h 28"/>
                <a:gd name="T6" fmla="*/ 25 w 25"/>
                <a:gd name="T7" fmla="*/ 25 h 28"/>
                <a:gd name="T8" fmla="*/ 5 w 25"/>
                <a:gd name="T9" fmla="*/ 0 h 28"/>
              </a:gdLst>
              <a:ahLst/>
              <a:cxnLst>
                <a:cxn ang="0">
                  <a:pos x="T0" y="T1"/>
                </a:cxn>
                <a:cxn ang="0">
                  <a:pos x="T2" y="T3"/>
                </a:cxn>
                <a:cxn ang="0">
                  <a:pos x="T4" y="T5"/>
                </a:cxn>
                <a:cxn ang="0">
                  <a:pos x="T6" y="T7"/>
                </a:cxn>
                <a:cxn ang="0">
                  <a:pos x="T8" y="T9"/>
                </a:cxn>
              </a:cxnLst>
              <a:rect l="0" t="0" r="r" b="b"/>
              <a:pathLst>
                <a:path w="25" h="28">
                  <a:moveTo>
                    <a:pt x="5" y="0"/>
                  </a:moveTo>
                  <a:cubicBezTo>
                    <a:pt x="3" y="1"/>
                    <a:pt x="2" y="2"/>
                    <a:pt x="0" y="3"/>
                  </a:cubicBezTo>
                  <a:cubicBezTo>
                    <a:pt x="21" y="28"/>
                    <a:pt x="21" y="28"/>
                    <a:pt x="21" y="28"/>
                  </a:cubicBezTo>
                  <a:cubicBezTo>
                    <a:pt x="22" y="27"/>
                    <a:pt x="23" y="26"/>
                    <a:pt x="25" y="25"/>
                  </a:cubicBezTo>
                  <a:cubicBezTo>
                    <a:pt x="5" y="0"/>
                    <a:pt x="5" y="0"/>
                    <a:pt x="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67"/>
            <p:cNvSpPr>
              <a:spLocks/>
            </p:cNvSpPr>
            <p:nvPr/>
          </p:nvSpPr>
          <p:spPr bwMode="auto">
            <a:xfrm>
              <a:off x="1789356" y="2087700"/>
              <a:ext cx="135151" cy="135153"/>
            </a:xfrm>
            <a:custGeom>
              <a:avLst/>
              <a:gdLst>
                <a:gd name="T0" fmla="*/ 4 w 26"/>
                <a:gd name="T1" fmla="*/ 0 h 26"/>
                <a:gd name="T2" fmla="*/ 0 w 26"/>
                <a:gd name="T3" fmla="*/ 4 h 26"/>
                <a:gd name="T4" fmla="*/ 23 w 26"/>
                <a:gd name="T5" fmla="*/ 26 h 26"/>
                <a:gd name="T6" fmla="*/ 26 w 26"/>
                <a:gd name="T7" fmla="*/ 23 h 26"/>
                <a:gd name="T8" fmla="*/ 4 w 26"/>
                <a:gd name="T9" fmla="*/ 0 h 26"/>
              </a:gdLst>
              <a:ahLst/>
              <a:cxnLst>
                <a:cxn ang="0">
                  <a:pos x="T0" y="T1"/>
                </a:cxn>
                <a:cxn ang="0">
                  <a:pos x="T2" y="T3"/>
                </a:cxn>
                <a:cxn ang="0">
                  <a:pos x="T4" y="T5"/>
                </a:cxn>
                <a:cxn ang="0">
                  <a:pos x="T6" y="T7"/>
                </a:cxn>
                <a:cxn ang="0">
                  <a:pos x="T8" y="T9"/>
                </a:cxn>
              </a:cxnLst>
              <a:rect l="0" t="0" r="r" b="b"/>
              <a:pathLst>
                <a:path w="26" h="26">
                  <a:moveTo>
                    <a:pt x="4" y="0"/>
                  </a:moveTo>
                  <a:cubicBezTo>
                    <a:pt x="3" y="1"/>
                    <a:pt x="1" y="3"/>
                    <a:pt x="0" y="4"/>
                  </a:cubicBezTo>
                  <a:cubicBezTo>
                    <a:pt x="23" y="26"/>
                    <a:pt x="23" y="26"/>
                    <a:pt x="23" y="26"/>
                  </a:cubicBezTo>
                  <a:cubicBezTo>
                    <a:pt x="24" y="25"/>
                    <a:pt x="25" y="24"/>
                    <a:pt x="26" y="23"/>
                  </a:cubicBezTo>
                  <a:cubicBezTo>
                    <a:pt x="4" y="0"/>
                    <a:pt x="4" y="0"/>
                    <a:pt x="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68"/>
            <p:cNvSpPr>
              <a:spLocks/>
            </p:cNvSpPr>
            <p:nvPr/>
          </p:nvSpPr>
          <p:spPr bwMode="auto">
            <a:xfrm>
              <a:off x="1672467" y="2219199"/>
              <a:ext cx="146110" cy="124194"/>
            </a:xfrm>
            <a:custGeom>
              <a:avLst/>
              <a:gdLst>
                <a:gd name="T0" fmla="*/ 3 w 28"/>
                <a:gd name="T1" fmla="*/ 0 h 24"/>
                <a:gd name="T2" fmla="*/ 0 w 28"/>
                <a:gd name="T3" fmla="*/ 4 h 24"/>
                <a:gd name="T4" fmla="*/ 25 w 28"/>
                <a:gd name="T5" fmla="*/ 24 h 24"/>
                <a:gd name="T6" fmla="*/ 28 w 28"/>
                <a:gd name="T7" fmla="*/ 20 h 24"/>
                <a:gd name="T8" fmla="*/ 3 w 28"/>
                <a:gd name="T9" fmla="*/ 0 h 24"/>
              </a:gdLst>
              <a:ahLst/>
              <a:cxnLst>
                <a:cxn ang="0">
                  <a:pos x="T0" y="T1"/>
                </a:cxn>
                <a:cxn ang="0">
                  <a:pos x="T2" y="T3"/>
                </a:cxn>
                <a:cxn ang="0">
                  <a:pos x="T4" y="T5"/>
                </a:cxn>
                <a:cxn ang="0">
                  <a:pos x="T6" y="T7"/>
                </a:cxn>
                <a:cxn ang="0">
                  <a:pos x="T8" y="T9"/>
                </a:cxn>
              </a:cxnLst>
              <a:rect l="0" t="0" r="r" b="b"/>
              <a:pathLst>
                <a:path w="28" h="24">
                  <a:moveTo>
                    <a:pt x="3" y="0"/>
                  </a:moveTo>
                  <a:cubicBezTo>
                    <a:pt x="2" y="1"/>
                    <a:pt x="1" y="3"/>
                    <a:pt x="0" y="4"/>
                  </a:cubicBezTo>
                  <a:cubicBezTo>
                    <a:pt x="25" y="24"/>
                    <a:pt x="25" y="24"/>
                    <a:pt x="25" y="24"/>
                  </a:cubicBezTo>
                  <a:cubicBezTo>
                    <a:pt x="26" y="23"/>
                    <a:pt x="27" y="21"/>
                    <a:pt x="28" y="20"/>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69"/>
            <p:cNvSpPr>
              <a:spLocks/>
            </p:cNvSpPr>
            <p:nvPr/>
          </p:nvSpPr>
          <p:spPr bwMode="auto">
            <a:xfrm>
              <a:off x="1566536" y="2354352"/>
              <a:ext cx="160721" cy="116888"/>
            </a:xfrm>
            <a:custGeom>
              <a:avLst/>
              <a:gdLst>
                <a:gd name="T0" fmla="*/ 3 w 30"/>
                <a:gd name="T1" fmla="*/ 0 h 22"/>
                <a:gd name="T2" fmla="*/ 0 w 30"/>
                <a:gd name="T3" fmla="*/ 5 h 22"/>
                <a:gd name="T4" fmla="*/ 27 w 30"/>
                <a:gd name="T5" fmla="*/ 22 h 22"/>
                <a:gd name="T6" fmla="*/ 30 w 30"/>
                <a:gd name="T7" fmla="*/ 18 h 22"/>
                <a:gd name="T8" fmla="*/ 3 w 30"/>
                <a:gd name="T9" fmla="*/ 0 h 22"/>
              </a:gdLst>
              <a:ahLst/>
              <a:cxnLst>
                <a:cxn ang="0">
                  <a:pos x="T0" y="T1"/>
                </a:cxn>
                <a:cxn ang="0">
                  <a:pos x="T2" y="T3"/>
                </a:cxn>
                <a:cxn ang="0">
                  <a:pos x="T4" y="T5"/>
                </a:cxn>
                <a:cxn ang="0">
                  <a:pos x="T6" y="T7"/>
                </a:cxn>
                <a:cxn ang="0">
                  <a:pos x="T8" y="T9"/>
                </a:cxn>
              </a:cxnLst>
              <a:rect l="0" t="0" r="r" b="b"/>
              <a:pathLst>
                <a:path w="30" h="22">
                  <a:moveTo>
                    <a:pt x="3" y="0"/>
                  </a:moveTo>
                  <a:cubicBezTo>
                    <a:pt x="2" y="2"/>
                    <a:pt x="1" y="3"/>
                    <a:pt x="0" y="5"/>
                  </a:cubicBezTo>
                  <a:cubicBezTo>
                    <a:pt x="27" y="22"/>
                    <a:pt x="27" y="22"/>
                    <a:pt x="27" y="22"/>
                  </a:cubicBezTo>
                  <a:cubicBezTo>
                    <a:pt x="28" y="21"/>
                    <a:pt x="29" y="20"/>
                    <a:pt x="30" y="18"/>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70"/>
            <p:cNvSpPr>
              <a:spLocks/>
            </p:cNvSpPr>
            <p:nvPr/>
          </p:nvSpPr>
          <p:spPr bwMode="auto">
            <a:xfrm>
              <a:off x="1566536" y="4253784"/>
              <a:ext cx="160721" cy="116888"/>
            </a:xfrm>
            <a:custGeom>
              <a:avLst/>
              <a:gdLst>
                <a:gd name="T0" fmla="*/ 27 w 30"/>
                <a:gd name="T1" fmla="*/ 0 h 22"/>
                <a:gd name="T2" fmla="*/ 0 w 30"/>
                <a:gd name="T3" fmla="*/ 17 h 22"/>
                <a:gd name="T4" fmla="*/ 3 w 30"/>
                <a:gd name="T5" fmla="*/ 22 h 22"/>
                <a:gd name="T6" fmla="*/ 30 w 30"/>
                <a:gd name="T7" fmla="*/ 4 h 22"/>
                <a:gd name="T8" fmla="*/ 27 w 30"/>
                <a:gd name="T9" fmla="*/ 0 h 22"/>
              </a:gdLst>
              <a:ahLst/>
              <a:cxnLst>
                <a:cxn ang="0">
                  <a:pos x="T0" y="T1"/>
                </a:cxn>
                <a:cxn ang="0">
                  <a:pos x="T2" y="T3"/>
                </a:cxn>
                <a:cxn ang="0">
                  <a:pos x="T4" y="T5"/>
                </a:cxn>
                <a:cxn ang="0">
                  <a:pos x="T6" y="T7"/>
                </a:cxn>
                <a:cxn ang="0">
                  <a:pos x="T8" y="T9"/>
                </a:cxn>
              </a:cxnLst>
              <a:rect l="0" t="0" r="r" b="b"/>
              <a:pathLst>
                <a:path w="30" h="22">
                  <a:moveTo>
                    <a:pt x="27" y="0"/>
                  </a:moveTo>
                  <a:cubicBezTo>
                    <a:pt x="0" y="17"/>
                    <a:pt x="0" y="17"/>
                    <a:pt x="0" y="17"/>
                  </a:cubicBezTo>
                  <a:cubicBezTo>
                    <a:pt x="1" y="19"/>
                    <a:pt x="2" y="20"/>
                    <a:pt x="3" y="22"/>
                  </a:cubicBezTo>
                  <a:cubicBezTo>
                    <a:pt x="30" y="4"/>
                    <a:pt x="30" y="4"/>
                    <a:pt x="30" y="4"/>
                  </a:cubicBezTo>
                  <a:cubicBezTo>
                    <a:pt x="29" y="2"/>
                    <a:pt x="28" y="1"/>
                    <a:pt x="27"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71"/>
            <p:cNvSpPr>
              <a:spLocks/>
            </p:cNvSpPr>
            <p:nvPr/>
          </p:nvSpPr>
          <p:spPr bwMode="auto">
            <a:xfrm>
              <a:off x="1478870" y="2507767"/>
              <a:ext cx="160721" cy="105931"/>
            </a:xfrm>
            <a:custGeom>
              <a:avLst/>
              <a:gdLst>
                <a:gd name="T0" fmla="*/ 3 w 31"/>
                <a:gd name="T1" fmla="*/ 0 h 20"/>
                <a:gd name="T2" fmla="*/ 0 w 31"/>
                <a:gd name="T3" fmla="*/ 5 h 20"/>
                <a:gd name="T4" fmla="*/ 28 w 31"/>
                <a:gd name="T5" fmla="*/ 20 h 20"/>
                <a:gd name="T6" fmla="*/ 31 w 31"/>
                <a:gd name="T7" fmla="*/ 15 h 20"/>
                <a:gd name="T8" fmla="*/ 3 w 31"/>
                <a:gd name="T9" fmla="*/ 0 h 20"/>
              </a:gdLst>
              <a:ahLst/>
              <a:cxnLst>
                <a:cxn ang="0">
                  <a:pos x="T0" y="T1"/>
                </a:cxn>
                <a:cxn ang="0">
                  <a:pos x="T2" y="T3"/>
                </a:cxn>
                <a:cxn ang="0">
                  <a:pos x="T4" y="T5"/>
                </a:cxn>
                <a:cxn ang="0">
                  <a:pos x="T6" y="T7"/>
                </a:cxn>
                <a:cxn ang="0">
                  <a:pos x="T8" y="T9"/>
                </a:cxn>
              </a:cxnLst>
              <a:rect l="0" t="0" r="r" b="b"/>
              <a:pathLst>
                <a:path w="31" h="20">
                  <a:moveTo>
                    <a:pt x="3" y="0"/>
                  </a:moveTo>
                  <a:cubicBezTo>
                    <a:pt x="2" y="1"/>
                    <a:pt x="1" y="3"/>
                    <a:pt x="0" y="5"/>
                  </a:cubicBezTo>
                  <a:cubicBezTo>
                    <a:pt x="28" y="20"/>
                    <a:pt x="28" y="20"/>
                    <a:pt x="28" y="20"/>
                  </a:cubicBezTo>
                  <a:cubicBezTo>
                    <a:pt x="29" y="18"/>
                    <a:pt x="30" y="17"/>
                    <a:pt x="31" y="15"/>
                  </a:cubicBezTo>
                  <a:cubicBezTo>
                    <a:pt x="3" y="0"/>
                    <a:pt x="3" y="0"/>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72"/>
            <p:cNvSpPr>
              <a:spLocks/>
            </p:cNvSpPr>
            <p:nvPr/>
          </p:nvSpPr>
          <p:spPr bwMode="auto">
            <a:xfrm>
              <a:off x="1478870" y="4114980"/>
              <a:ext cx="160721" cy="102277"/>
            </a:xfrm>
            <a:custGeom>
              <a:avLst/>
              <a:gdLst>
                <a:gd name="T0" fmla="*/ 28 w 31"/>
                <a:gd name="T1" fmla="*/ 0 h 19"/>
                <a:gd name="T2" fmla="*/ 0 w 31"/>
                <a:gd name="T3" fmla="*/ 14 h 19"/>
                <a:gd name="T4" fmla="*/ 3 w 31"/>
                <a:gd name="T5" fmla="*/ 19 h 19"/>
                <a:gd name="T6" fmla="*/ 31 w 31"/>
                <a:gd name="T7" fmla="*/ 4 h 19"/>
                <a:gd name="T8" fmla="*/ 28 w 31"/>
                <a:gd name="T9" fmla="*/ 0 h 19"/>
              </a:gdLst>
              <a:ahLst/>
              <a:cxnLst>
                <a:cxn ang="0">
                  <a:pos x="T0" y="T1"/>
                </a:cxn>
                <a:cxn ang="0">
                  <a:pos x="T2" y="T3"/>
                </a:cxn>
                <a:cxn ang="0">
                  <a:pos x="T4" y="T5"/>
                </a:cxn>
                <a:cxn ang="0">
                  <a:pos x="T6" y="T7"/>
                </a:cxn>
                <a:cxn ang="0">
                  <a:pos x="T8" y="T9"/>
                </a:cxn>
              </a:cxnLst>
              <a:rect l="0" t="0" r="r" b="b"/>
              <a:pathLst>
                <a:path w="31" h="19">
                  <a:moveTo>
                    <a:pt x="28" y="0"/>
                  </a:moveTo>
                  <a:cubicBezTo>
                    <a:pt x="0" y="14"/>
                    <a:pt x="0" y="14"/>
                    <a:pt x="0" y="14"/>
                  </a:cubicBezTo>
                  <a:cubicBezTo>
                    <a:pt x="1" y="16"/>
                    <a:pt x="2" y="18"/>
                    <a:pt x="3" y="19"/>
                  </a:cubicBezTo>
                  <a:cubicBezTo>
                    <a:pt x="31" y="4"/>
                    <a:pt x="31" y="4"/>
                    <a:pt x="31" y="4"/>
                  </a:cubicBezTo>
                  <a:cubicBezTo>
                    <a:pt x="30" y="3"/>
                    <a:pt x="29" y="1"/>
                    <a:pt x="28"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73"/>
            <p:cNvSpPr>
              <a:spLocks/>
            </p:cNvSpPr>
            <p:nvPr/>
          </p:nvSpPr>
          <p:spPr bwMode="auto">
            <a:xfrm>
              <a:off x="1405815" y="2664835"/>
              <a:ext cx="168027" cy="87666"/>
            </a:xfrm>
            <a:custGeom>
              <a:avLst/>
              <a:gdLst>
                <a:gd name="T0" fmla="*/ 2 w 32"/>
                <a:gd name="T1" fmla="*/ 0 h 17"/>
                <a:gd name="T2" fmla="*/ 0 w 32"/>
                <a:gd name="T3" fmla="*/ 5 h 17"/>
                <a:gd name="T4" fmla="*/ 30 w 32"/>
                <a:gd name="T5" fmla="*/ 17 h 17"/>
                <a:gd name="T6" fmla="*/ 32 w 32"/>
                <a:gd name="T7" fmla="*/ 12 h 17"/>
                <a:gd name="T8" fmla="*/ 2 w 32"/>
                <a:gd name="T9" fmla="*/ 0 h 17"/>
              </a:gdLst>
              <a:ahLst/>
              <a:cxnLst>
                <a:cxn ang="0">
                  <a:pos x="T0" y="T1"/>
                </a:cxn>
                <a:cxn ang="0">
                  <a:pos x="T2" y="T3"/>
                </a:cxn>
                <a:cxn ang="0">
                  <a:pos x="T4" y="T5"/>
                </a:cxn>
                <a:cxn ang="0">
                  <a:pos x="T6" y="T7"/>
                </a:cxn>
                <a:cxn ang="0">
                  <a:pos x="T8" y="T9"/>
                </a:cxn>
              </a:cxnLst>
              <a:rect l="0" t="0" r="r" b="b"/>
              <a:pathLst>
                <a:path w="32" h="17">
                  <a:moveTo>
                    <a:pt x="2" y="0"/>
                  </a:moveTo>
                  <a:cubicBezTo>
                    <a:pt x="1" y="2"/>
                    <a:pt x="1" y="3"/>
                    <a:pt x="0" y="5"/>
                  </a:cubicBezTo>
                  <a:cubicBezTo>
                    <a:pt x="30" y="17"/>
                    <a:pt x="30" y="17"/>
                    <a:pt x="30" y="17"/>
                  </a:cubicBezTo>
                  <a:cubicBezTo>
                    <a:pt x="30" y="15"/>
                    <a:pt x="31" y="14"/>
                    <a:pt x="32" y="12"/>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174"/>
            <p:cNvSpPr>
              <a:spLocks/>
            </p:cNvSpPr>
            <p:nvPr/>
          </p:nvSpPr>
          <p:spPr bwMode="auto">
            <a:xfrm>
              <a:off x="1405815" y="3968869"/>
              <a:ext cx="168027" cy="91320"/>
            </a:xfrm>
            <a:custGeom>
              <a:avLst/>
              <a:gdLst>
                <a:gd name="T0" fmla="*/ 30 w 32"/>
                <a:gd name="T1" fmla="*/ 0 h 17"/>
                <a:gd name="T2" fmla="*/ 0 w 32"/>
                <a:gd name="T3" fmla="*/ 12 h 17"/>
                <a:gd name="T4" fmla="*/ 2 w 32"/>
                <a:gd name="T5" fmla="*/ 17 h 17"/>
                <a:gd name="T6" fmla="*/ 32 w 32"/>
                <a:gd name="T7" fmla="*/ 5 h 17"/>
                <a:gd name="T8" fmla="*/ 30 w 32"/>
                <a:gd name="T9" fmla="*/ 0 h 17"/>
              </a:gdLst>
              <a:ahLst/>
              <a:cxnLst>
                <a:cxn ang="0">
                  <a:pos x="T0" y="T1"/>
                </a:cxn>
                <a:cxn ang="0">
                  <a:pos x="T2" y="T3"/>
                </a:cxn>
                <a:cxn ang="0">
                  <a:pos x="T4" y="T5"/>
                </a:cxn>
                <a:cxn ang="0">
                  <a:pos x="T6" y="T7"/>
                </a:cxn>
                <a:cxn ang="0">
                  <a:pos x="T8" y="T9"/>
                </a:cxn>
              </a:cxnLst>
              <a:rect l="0" t="0" r="r" b="b"/>
              <a:pathLst>
                <a:path w="32" h="17">
                  <a:moveTo>
                    <a:pt x="30" y="0"/>
                  </a:moveTo>
                  <a:cubicBezTo>
                    <a:pt x="0" y="12"/>
                    <a:pt x="0" y="12"/>
                    <a:pt x="0" y="12"/>
                  </a:cubicBezTo>
                  <a:cubicBezTo>
                    <a:pt x="1" y="14"/>
                    <a:pt x="2" y="16"/>
                    <a:pt x="2" y="17"/>
                  </a:cubicBezTo>
                  <a:cubicBezTo>
                    <a:pt x="32" y="5"/>
                    <a:pt x="32" y="5"/>
                    <a:pt x="32" y="5"/>
                  </a:cubicBezTo>
                  <a:cubicBezTo>
                    <a:pt x="31" y="3"/>
                    <a:pt x="30" y="2"/>
                    <a:pt x="3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175"/>
            <p:cNvSpPr>
              <a:spLocks/>
            </p:cNvSpPr>
            <p:nvPr/>
          </p:nvSpPr>
          <p:spPr bwMode="auto">
            <a:xfrm>
              <a:off x="1347371" y="2829210"/>
              <a:ext cx="168027" cy="76709"/>
            </a:xfrm>
            <a:custGeom>
              <a:avLst/>
              <a:gdLst>
                <a:gd name="T0" fmla="*/ 2 w 32"/>
                <a:gd name="T1" fmla="*/ 0 h 15"/>
                <a:gd name="T2" fmla="*/ 0 w 32"/>
                <a:gd name="T3" fmla="*/ 6 h 15"/>
                <a:gd name="T4" fmla="*/ 31 w 32"/>
                <a:gd name="T5" fmla="*/ 15 h 15"/>
                <a:gd name="T6" fmla="*/ 32 w 32"/>
                <a:gd name="T7" fmla="*/ 10 h 15"/>
                <a:gd name="T8" fmla="*/ 2 w 32"/>
                <a:gd name="T9" fmla="*/ 0 h 15"/>
              </a:gdLst>
              <a:ahLst/>
              <a:cxnLst>
                <a:cxn ang="0">
                  <a:pos x="T0" y="T1"/>
                </a:cxn>
                <a:cxn ang="0">
                  <a:pos x="T2" y="T3"/>
                </a:cxn>
                <a:cxn ang="0">
                  <a:pos x="T4" y="T5"/>
                </a:cxn>
                <a:cxn ang="0">
                  <a:pos x="T6" y="T7"/>
                </a:cxn>
                <a:cxn ang="0">
                  <a:pos x="T8" y="T9"/>
                </a:cxn>
              </a:cxnLst>
              <a:rect l="0" t="0" r="r" b="b"/>
              <a:pathLst>
                <a:path w="32" h="15">
                  <a:moveTo>
                    <a:pt x="2" y="0"/>
                  </a:moveTo>
                  <a:cubicBezTo>
                    <a:pt x="1" y="2"/>
                    <a:pt x="1" y="4"/>
                    <a:pt x="0" y="6"/>
                  </a:cubicBezTo>
                  <a:cubicBezTo>
                    <a:pt x="31" y="15"/>
                    <a:pt x="31" y="15"/>
                    <a:pt x="31" y="15"/>
                  </a:cubicBezTo>
                  <a:cubicBezTo>
                    <a:pt x="31" y="13"/>
                    <a:pt x="32" y="11"/>
                    <a:pt x="32" y="10"/>
                  </a:cubicBezTo>
                  <a:cubicBezTo>
                    <a:pt x="2" y="0"/>
                    <a:pt x="2" y="0"/>
                    <a:pt x="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176"/>
            <p:cNvSpPr>
              <a:spLocks/>
            </p:cNvSpPr>
            <p:nvPr/>
          </p:nvSpPr>
          <p:spPr bwMode="auto">
            <a:xfrm>
              <a:off x="1347371" y="3822759"/>
              <a:ext cx="168027" cy="73055"/>
            </a:xfrm>
            <a:custGeom>
              <a:avLst/>
              <a:gdLst>
                <a:gd name="T0" fmla="*/ 31 w 32"/>
                <a:gd name="T1" fmla="*/ 0 h 14"/>
                <a:gd name="T2" fmla="*/ 0 w 32"/>
                <a:gd name="T3" fmla="*/ 9 h 14"/>
                <a:gd name="T4" fmla="*/ 2 w 32"/>
                <a:gd name="T5" fmla="*/ 14 h 14"/>
                <a:gd name="T6" fmla="*/ 32 w 32"/>
                <a:gd name="T7" fmla="*/ 4 h 14"/>
                <a:gd name="T8" fmla="*/ 31 w 32"/>
                <a:gd name="T9" fmla="*/ 0 h 14"/>
              </a:gdLst>
              <a:ahLst/>
              <a:cxnLst>
                <a:cxn ang="0">
                  <a:pos x="T0" y="T1"/>
                </a:cxn>
                <a:cxn ang="0">
                  <a:pos x="T2" y="T3"/>
                </a:cxn>
                <a:cxn ang="0">
                  <a:pos x="T4" y="T5"/>
                </a:cxn>
                <a:cxn ang="0">
                  <a:pos x="T6" y="T7"/>
                </a:cxn>
                <a:cxn ang="0">
                  <a:pos x="T8" y="T9"/>
                </a:cxn>
              </a:cxnLst>
              <a:rect l="0" t="0" r="r" b="b"/>
              <a:pathLst>
                <a:path w="32" h="14">
                  <a:moveTo>
                    <a:pt x="31" y="0"/>
                  </a:moveTo>
                  <a:cubicBezTo>
                    <a:pt x="0" y="9"/>
                    <a:pt x="0" y="9"/>
                    <a:pt x="0" y="9"/>
                  </a:cubicBezTo>
                  <a:cubicBezTo>
                    <a:pt x="1" y="10"/>
                    <a:pt x="1" y="12"/>
                    <a:pt x="2" y="14"/>
                  </a:cubicBezTo>
                  <a:cubicBezTo>
                    <a:pt x="32" y="4"/>
                    <a:pt x="32" y="4"/>
                    <a:pt x="32" y="4"/>
                  </a:cubicBezTo>
                  <a:cubicBezTo>
                    <a:pt x="32" y="3"/>
                    <a:pt x="31" y="1"/>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177"/>
            <p:cNvSpPr>
              <a:spLocks/>
            </p:cNvSpPr>
            <p:nvPr/>
          </p:nvSpPr>
          <p:spPr bwMode="auto">
            <a:xfrm>
              <a:off x="1303538" y="3000888"/>
              <a:ext cx="175332" cy="58444"/>
            </a:xfrm>
            <a:custGeom>
              <a:avLst/>
              <a:gdLst>
                <a:gd name="T0" fmla="*/ 1 w 33"/>
                <a:gd name="T1" fmla="*/ 0 h 11"/>
                <a:gd name="T2" fmla="*/ 0 w 33"/>
                <a:gd name="T3" fmla="*/ 5 h 11"/>
                <a:gd name="T4" fmla="*/ 32 w 33"/>
                <a:gd name="T5" fmla="*/ 11 h 11"/>
                <a:gd name="T6" fmla="*/ 33 w 33"/>
                <a:gd name="T7" fmla="*/ 6 h 11"/>
                <a:gd name="T8" fmla="*/ 1 w 33"/>
                <a:gd name="T9" fmla="*/ 0 h 11"/>
              </a:gdLst>
              <a:ahLst/>
              <a:cxnLst>
                <a:cxn ang="0">
                  <a:pos x="T0" y="T1"/>
                </a:cxn>
                <a:cxn ang="0">
                  <a:pos x="T2" y="T3"/>
                </a:cxn>
                <a:cxn ang="0">
                  <a:pos x="T4" y="T5"/>
                </a:cxn>
                <a:cxn ang="0">
                  <a:pos x="T6" y="T7"/>
                </a:cxn>
                <a:cxn ang="0">
                  <a:pos x="T8" y="T9"/>
                </a:cxn>
              </a:cxnLst>
              <a:rect l="0" t="0" r="r" b="b"/>
              <a:pathLst>
                <a:path w="33" h="11">
                  <a:moveTo>
                    <a:pt x="1" y="0"/>
                  </a:moveTo>
                  <a:cubicBezTo>
                    <a:pt x="1" y="1"/>
                    <a:pt x="1" y="3"/>
                    <a:pt x="0" y="5"/>
                  </a:cubicBezTo>
                  <a:cubicBezTo>
                    <a:pt x="32" y="11"/>
                    <a:pt x="32" y="11"/>
                    <a:pt x="32" y="11"/>
                  </a:cubicBezTo>
                  <a:cubicBezTo>
                    <a:pt x="32" y="9"/>
                    <a:pt x="32" y="8"/>
                    <a:pt x="33" y="6"/>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178"/>
            <p:cNvSpPr>
              <a:spLocks/>
            </p:cNvSpPr>
            <p:nvPr/>
          </p:nvSpPr>
          <p:spPr bwMode="auto">
            <a:xfrm>
              <a:off x="1303538" y="3665690"/>
              <a:ext cx="175332" cy="62098"/>
            </a:xfrm>
            <a:custGeom>
              <a:avLst/>
              <a:gdLst>
                <a:gd name="T0" fmla="*/ 32 w 33"/>
                <a:gd name="T1" fmla="*/ 0 h 12"/>
                <a:gd name="T2" fmla="*/ 0 w 33"/>
                <a:gd name="T3" fmla="*/ 6 h 12"/>
                <a:gd name="T4" fmla="*/ 1 w 33"/>
                <a:gd name="T5" fmla="*/ 12 h 12"/>
                <a:gd name="T6" fmla="*/ 33 w 33"/>
                <a:gd name="T7" fmla="*/ 5 h 12"/>
                <a:gd name="T8" fmla="*/ 32 w 33"/>
                <a:gd name="T9" fmla="*/ 0 h 12"/>
              </a:gdLst>
              <a:ahLst/>
              <a:cxnLst>
                <a:cxn ang="0">
                  <a:pos x="T0" y="T1"/>
                </a:cxn>
                <a:cxn ang="0">
                  <a:pos x="T2" y="T3"/>
                </a:cxn>
                <a:cxn ang="0">
                  <a:pos x="T4" y="T5"/>
                </a:cxn>
                <a:cxn ang="0">
                  <a:pos x="T6" y="T7"/>
                </a:cxn>
                <a:cxn ang="0">
                  <a:pos x="T8" y="T9"/>
                </a:cxn>
              </a:cxnLst>
              <a:rect l="0" t="0" r="r" b="b"/>
              <a:pathLst>
                <a:path w="33" h="12">
                  <a:moveTo>
                    <a:pt x="32" y="0"/>
                  </a:moveTo>
                  <a:cubicBezTo>
                    <a:pt x="0" y="6"/>
                    <a:pt x="0" y="6"/>
                    <a:pt x="0" y="6"/>
                  </a:cubicBezTo>
                  <a:cubicBezTo>
                    <a:pt x="1" y="8"/>
                    <a:pt x="1" y="10"/>
                    <a:pt x="1" y="12"/>
                  </a:cubicBezTo>
                  <a:cubicBezTo>
                    <a:pt x="33" y="5"/>
                    <a:pt x="33" y="5"/>
                    <a:pt x="33" y="5"/>
                  </a:cubicBezTo>
                  <a:cubicBezTo>
                    <a:pt x="32" y="4"/>
                    <a:pt x="32" y="2"/>
                    <a:pt x="3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179"/>
            <p:cNvSpPr>
              <a:spLocks/>
            </p:cNvSpPr>
            <p:nvPr/>
          </p:nvSpPr>
          <p:spPr bwMode="auto">
            <a:xfrm>
              <a:off x="1285275" y="3176220"/>
              <a:ext cx="168027" cy="40181"/>
            </a:xfrm>
            <a:custGeom>
              <a:avLst/>
              <a:gdLst>
                <a:gd name="T0" fmla="*/ 0 w 32"/>
                <a:gd name="T1" fmla="*/ 0 h 8"/>
                <a:gd name="T2" fmla="*/ 0 w 32"/>
                <a:gd name="T3" fmla="*/ 5 h 8"/>
                <a:gd name="T4" fmla="*/ 31 w 32"/>
                <a:gd name="T5" fmla="*/ 8 h 8"/>
                <a:gd name="T6" fmla="*/ 32 w 32"/>
                <a:gd name="T7" fmla="*/ 3 h 8"/>
                <a:gd name="T8" fmla="*/ 0 w 32"/>
                <a:gd name="T9" fmla="*/ 0 h 8"/>
              </a:gdLst>
              <a:ahLst/>
              <a:cxnLst>
                <a:cxn ang="0">
                  <a:pos x="T0" y="T1"/>
                </a:cxn>
                <a:cxn ang="0">
                  <a:pos x="T2" y="T3"/>
                </a:cxn>
                <a:cxn ang="0">
                  <a:pos x="T4" y="T5"/>
                </a:cxn>
                <a:cxn ang="0">
                  <a:pos x="T6" y="T7"/>
                </a:cxn>
                <a:cxn ang="0">
                  <a:pos x="T8" y="T9"/>
                </a:cxn>
              </a:cxnLst>
              <a:rect l="0" t="0" r="r" b="b"/>
              <a:pathLst>
                <a:path w="32" h="8">
                  <a:moveTo>
                    <a:pt x="0" y="0"/>
                  </a:moveTo>
                  <a:cubicBezTo>
                    <a:pt x="0" y="1"/>
                    <a:pt x="0" y="3"/>
                    <a:pt x="0" y="5"/>
                  </a:cubicBezTo>
                  <a:cubicBezTo>
                    <a:pt x="31" y="8"/>
                    <a:pt x="31" y="8"/>
                    <a:pt x="31" y="8"/>
                  </a:cubicBezTo>
                  <a:cubicBezTo>
                    <a:pt x="32" y="6"/>
                    <a:pt x="32" y="5"/>
                    <a:pt x="32" y="3"/>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180"/>
            <p:cNvSpPr>
              <a:spLocks/>
            </p:cNvSpPr>
            <p:nvPr/>
          </p:nvSpPr>
          <p:spPr bwMode="auto">
            <a:xfrm>
              <a:off x="1285275" y="3504968"/>
              <a:ext cx="168027" cy="47487"/>
            </a:xfrm>
            <a:custGeom>
              <a:avLst/>
              <a:gdLst>
                <a:gd name="T0" fmla="*/ 31 w 32"/>
                <a:gd name="T1" fmla="*/ 0 h 9"/>
                <a:gd name="T2" fmla="*/ 0 w 32"/>
                <a:gd name="T3" fmla="*/ 3 h 9"/>
                <a:gd name="T4" fmla="*/ 0 w 32"/>
                <a:gd name="T5" fmla="*/ 9 h 9"/>
                <a:gd name="T6" fmla="*/ 32 w 32"/>
                <a:gd name="T7" fmla="*/ 5 h 9"/>
                <a:gd name="T8" fmla="*/ 31 w 32"/>
                <a:gd name="T9" fmla="*/ 0 h 9"/>
              </a:gdLst>
              <a:ahLst/>
              <a:cxnLst>
                <a:cxn ang="0">
                  <a:pos x="T0" y="T1"/>
                </a:cxn>
                <a:cxn ang="0">
                  <a:pos x="T2" y="T3"/>
                </a:cxn>
                <a:cxn ang="0">
                  <a:pos x="T4" y="T5"/>
                </a:cxn>
                <a:cxn ang="0">
                  <a:pos x="T6" y="T7"/>
                </a:cxn>
                <a:cxn ang="0">
                  <a:pos x="T8" y="T9"/>
                </a:cxn>
              </a:cxnLst>
              <a:rect l="0" t="0" r="r" b="b"/>
              <a:pathLst>
                <a:path w="32" h="9">
                  <a:moveTo>
                    <a:pt x="31" y="0"/>
                  </a:moveTo>
                  <a:cubicBezTo>
                    <a:pt x="0" y="3"/>
                    <a:pt x="0" y="3"/>
                    <a:pt x="0" y="3"/>
                  </a:cubicBezTo>
                  <a:cubicBezTo>
                    <a:pt x="0" y="5"/>
                    <a:pt x="0" y="7"/>
                    <a:pt x="0" y="9"/>
                  </a:cubicBezTo>
                  <a:cubicBezTo>
                    <a:pt x="32" y="5"/>
                    <a:pt x="32" y="5"/>
                    <a:pt x="32" y="5"/>
                  </a:cubicBezTo>
                  <a:cubicBezTo>
                    <a:pt x="32" y="4"/>
                    <a:pt x="32" y="2"/>
                    <a:pt x="31"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181"/>
            <p:cNvSpPr>
              <a:spLocks/>
            </p:cNvSpPr>
            <p:nvPr/>
          </p:nvSpPr>
          <p:spPr bwMode="auto">
            <a:xfrm>
              <a:off x="1274316" y="3347901"/>
              <a:ext cx="168027" cy="25570"/>
            </a:xfrm>
            <a:custGeom>
              <a:avLst/>
              <a:gdLst>
                <a:gd name="T0" fmla="*/ 0 w 32"/>
                <a:gd name="T1" fmla="*/ 0 h 5"/>
                <a:gd name="T2" fmla="*/ 0 w 32"/>
                <a:gd name="T3" fmla="*/ 5 h 5"/>
                <a:gd name="T4" fmla="*/ 0 w 32"/>
                <a:gd name="T5" fmla="*/ 5 h 5"/>
                <a:gd name="T6" fmla="*/ 32 w 32"/>
                <a:gd name="T7" fmla="*/ 5 h 5"/>
                <a:gd name="T8" fmla="*/ 32 w 32"/>
                <a:gd name="T9" fmla="*/ 5 h 5"/>
                <a:gd name="T10" fmla="*/ 32 w 32"/>
                <a:gd name="T11" fmla="*/ 0 h 5"/>
                <a:gd name="T12" fmla="*/ 0 w 3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2" h="5">
                  <a:moveTo>
                    <a:pt x="0" y="0"/>
                  </a:moveTo>
                  <a:cubicBezTo>
                    <a:pt x="0" y="2"/>
                    <a:pt x="0" y="3"/>
                    <a:pt x="0" y="5"/>
                  </a:cubicBezTo>
                  <a:cubicBezTo>
                    <a:pt x="0" y="5"/>
                    <a:pt x="0" y="5"/>
                    <a:pt x="0" y="5"/>
                  </a:cubicBezTo>
                  <a:cubicBezTo>
                    <a:pt x="32" y="5"/>
                    <a:pt x="32" y="5"/>
                    <a:pt x="32" y="5"/>
                  </a:cubicBezTo>
                  <a:cubicBezTo>
                    <a:pt x="32" y="5"/>
                    <a:pt x="32" y="5"/>
                    <a:pt x="32" y="5"/>
                  </a:cubicBezTo>
                  <a:cubicBezTo>
                    <a:pt x="32" y="3"/>
                    <a:pt x="32" y="2"/>
                    <a:pt x="32"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291"/>
            <p:cNvSpPr>
              <a:spLocks/>
            </p:cNvSpPr>
            <p:nvPr/>
          </p:nvSpPr>
          <p:spPr bwMode="auto">
            <a:xfrm>
              <a:off x="1058805" y="5440928"/>
              <a:ext cx="25568" cy="18265"/>
            </a:xfrm>
            <a:custGeom>
              <a:avLst/>
              <a:gdLst>
                <a:gd name="T0" fmla="*/ 3 w 5"/>
                <a:gd name="T1" fmla="*/ 0 h 3"/>
                <a:gd name="T2" fmla="*/ 0 w 5"/>
                <a:gd name="T3" fmla="*/ 0 h 3"/>
                <a:gd name="T4" fmla="*/ 4 w 5"/>
                <a:gd name="T5" fmla="*/ 3 h 3"/>
                <a:gd name="T6" fmla="*/ 5 w 5"/>
                <a:gd name="T7" fmla="*/ 2 h 3"/>
                <a:gd name="T8" fmla="*/ 3 w 5"/>
                <a:gd name="T9" fmla="*/ 0 h 3"/>
              </a:gdLst>
              <a:ahLst/>
              <a:cxnLst>
                <a:cxn ang="0">
                  <a:pos x="T0" y="T1"/>
                </a:cxn>
                <a:cxn ang="0">
                  <a:pos x="T2" y="T3"/>
                </a:cxn>
                <a:cxn ang="0">
                  <a:pos x="T4" y="T5"/>
                </a:cxn>
                <a:cxn ang="0">
                  <a:pos x="T6" y="T7"/>
                </a:cxn>
                <a:cxn ang="0">
                  <a:pos x="T8" y="T9"/>
                </a:cxn>
              </a:cxnLst>
              <a:rect l="0" t="0" r="r" b="b"/>
              <a:pathLst>
                <a:path w="5" h="3">
                  <a:moveTo>
                    <a:pt x="3" y="0"/>
                  </a:moveTo>
                  <a:cubicBezTo>
                    <a:pt x="0" y="0"/>
                    <a:pt x="0" y="0"/>
                    <a:pt x="0" y="0"/>
                  </a:cubicBezTo>
                  <a:cubicBezTo>
                    <a:pt x="1" y="1"/>
                    <a:pt x="3" y="2"/>
                    <a:pt x="4" y="3"/>
                  </a:cubicBezTo>
                  <a:cubicBezTo>
                    <a:pt x="5" y="2"/>
                    <a:pt x="5" y="2"/>
                    <a:pt x="5" y="2"/>
                  </a:cubicBezTo>
                  <a:cubicBezTo>
                    <a:pt x="4" y="1"/>
                    <a:pt x="4" y="1"/>
                    <a:pt x="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33" name="组合 332"/>
            <p:cNvGrpSpPr/>
            <p:nvPr/>
          </p:nvGrpSpPr>
          <p:grpSpPr>
            <a:xfrm>
              <a:off x="594320" y="877051"/>
              <a:ext cx="4989661" cy="4992840"/>
              <a:chOff x="174838" y="498750"/>
              <a:chExt cx="5734825" cy="5738479"/>
            </a:xfrm>
          </p:grpSpPr>
          <p:sp>
            <p:nvSpPr>
              <p:cNvPr id="330" name="Freeform 290"/>
              <p:cNvSpPr>
                <a:spLocks noEditPoints="1"/>
              </p:cNvSpPr>
              <p:nvPr/>
            </p:nvSpPr>
            <p:spPr bwMode="auto">
              <a:xfrm>
                <a:off x="174838" y="498750"/>
                <a:ext cx="5734825" cy="4942178"/>
              </a:xfrm>
              <a:custGeom>
                <a:avLst/>
                <a:gdLst>
                  <a:gd name="T0" fmla="*/ 171 w 1091"/>
                  <a:gd name="T1" fmla="*/ 940 h 940"/>
                  <a:gd name="T2" fmla="*/ 932 w 1091"/>
                  <a:gd name="T3" fmla="*/ 931 h 940"/>
                  <a:gd name="T4" fmla="*/ 109 w 1091"/>
                  <a:gd name="T5" fmla="*/ 874 h 940"/>
                  <a:gd name="T6" fmla="*/ 990 w 1091"/>
                  <a:gd name="T7" fmla="*/ 858 h 940"/>
                  <a:gd name="T8" fmla="*/ 990 w 1091"/>
                  <a:gd name="T9" fmla="*/ 858 h 940"/>
                  <a:gd name="T10" fmla="*/ 93 w 1091"/>
                  <a:gd name="T11" fmla="*/ 847 h 940"/>
                  <a:gd name="T12" fmla="*/ 1009 w 1091"/>
                  <a:gd name="T13" fmla="*/ 833 h 940"/>
                  <a:gd name="T14" fmla="*/ 46 w 1091"/>
                  <a:gd name="T15" fmla="*/ 766 h 940"/>
                  <a:gd name="T16" fmla="*/ 1050 w 1091"/>
                  <a:gd name="T17" fmla="*/ 749 h 940"/>
                  <a:gd name="T18" fmla="*/ 1050 w 1091"/>
                  <a:gd name="T19" fmla="*/ 749 h 940"/>
                  <a:gd name="T20" fmla="*/ 37 w 1091"/>
                  <a:gd name="T21" fmla="*/ 737 h 940"/>
                  <a:gd name="T22" fmla="*/ 1062 w 1091"/>
                  <a:gd name="T23" fmla="*/ 721 h 940"/>
                  <a:gd name="T24" fmla="*/ 9 w 1091"/>
                  <a:gd name="T25" fmla="*/ 648 h 940"/>
                  <a:gd name="T26" fmla="*/ 1083 w 1091"/>
                  <a:gd name="T27" fmla="*/ 630 h 940"/>
                  <a:gd name="T28" fmla="*/ 1083 w 1091"/>
                  <a:gd name="T29" fmla="*/ 630 h 940"/>
                  <a:gd name="T30" fmla="*/ 6 w 1091"/>
                  <a:gd name="T31" fmla="*/ 617 h 940"/>
                  <a:gd name="T32" fmla="*/ 1089 w 1091"/>
                  <a:gd name="T33" fmla="*/ 599 h 940"/>
                  <a:gd name="T34" fmla="*/ 0 w 1091"/>
                  <a:gd name="T35" fmla="*/ 555 h 940"/>
                  <a:gd name="T36" fmla="*/ 1090 w 1091"/>
                  <a:gd name="T37" fmla="*/ 506 h 940"/>
                  <a:gd name="T38" fmla="*/ 1090 w 1091"/>
                  <a:gd name="T39" fmla="*/ 506 h 940"/>
                  <a:gd name="T40" fmla="*/ 8 w 1091"/>
                  <a:gd name="T41" fmla="*/ 462 h 940"/>
                  <a:gd name="T42" fmla="*/ 1085 w 1091"/>
                  <a:gd name="T43" fmla="*/ 475 h 940"/>
                  <a:gd name="T44" fmla="*/ 12 w 1091"/>
                  <a:gd name="T45" fmla="*/ 431 h 940"/>
                  <a:gd name="T46" fmla="*/ 1067 w 1091"/>
                  <a:gd name="T47" fmla="*/ 384 h 940"/>
                  <a:gd name="T48" fmla="*/ 1067 w 1091"/>
                  <a:gd name="T49" fmla="*/ 384 h 940"/>
                  <a:gd name="T50" fmla="*/ 41 w 1091"/>
                  <a:gd name="T51" fmla="*/ 343 h 940"/>
                  <a:gd name="T52" fmla="*/ 1055 w 1091"/>
                  <a:gd name="T53" fmla="*/ 355 h 940"/>
                  <a:gd name="T54" fmla="*/ 52 w 1091"/>
                  <a:gd name="T55" fmla="*/ 312 h 940"/>
                  <a:gd name="T56" fmla="*/ 68 w 1091"/>
                  <a:gd name="T57" fmla="*/ 285 h 940"/>
                  <a:gd name="T58" fmla="*/ 1030 w 1091"/>
                  <a:gd name="T59" fmla="*/ 298 h 940"/>
                  <a:gd name="T60" fmla="*/ 82 w 1091"/>
                  <a:gd name="T61" fmla="*/ 258 h 940"/>
                  <a:gd name="T62" fmla="*/ 982 w 1091"/>
                  <a:gd name="T63" fmla="*/ 218 h 940"/>
                  <a:gd name="T64" fmla="*/ 982 w 1091"/>
                  <a:gd name="T65" fmla="*/ 218 h 940"/>
                  <a:gd name="T66" fmla="*/ 139 w 1091"/>
                  <a:gd name="T67" fmla="*/ 184 h 940"/>
                  <a:gd name="T68" fmla="*/ 961 w 1091"/>
                  <a:gd name="T69" fmla="*/ 195 h 940"/>
                  <a:gd name="T70" fmla="*/ 159 w 1091"/>
                  <a:gd name="T71" fmla="*/ 160 h 940"/>
                  <a:gd name="T72" fmla="*/ 896 w 1091"/>
                  <a:gd name="T73" fmla="*/ 128 h 940"/>
                  <a:gd name="T74" fmla="*/ 896 w 1091"/>
                  <a:gd name="T75" fmla="*/ 128 h 940"/>
                  <a:gd name="T76" fmla="*/ 232 w 1091"/>
                  <a:gd name="T77" fmla="*/ 101 h 940"/>
                  <a:gd name="T78" fmla="*/ 871 w 1091"/>
                  <a:gd name="T79" fmla="*/ 110 h 940"/>
                  <a:gd name="T80" fmla="*/ 257 w 1091"/>
                  <a:gd name="T81" fmla="*/ 83 h 940"/>
                  <a:gd name="T82" fmla="*/ 793 w 1091"/>
                  <a:gd name="T83" fmla="*/ 59 h 940"/>
                  <a:gd name="T84" fmla="*/ 793 w 1091"/>
                  <a:gd name="T85" fmla="*/ 59 h 940"/>
                  <a:gd name="T86" fmla="*/ 341 w 1091"/>
                  <a:gd name="T87" fmla="*/ 42 h 940"/>
                  <a:gd name="T88" fmla="*/ 764 w 1091"/>
                  <a:gd name="T89" fmla="*/ 48 h 940"/>
                  <a:gd name="T90" fmla="*/ 369 w 1091"/>
                  <a:gd name="T91" fmla="*/ 29 h 940"/>
                  <a:gd name="T92" fmla="*/ 676 w 1091"/>
                  <a:gd name="T93" fmla="*/ 16 h 940"/>
                  <a:gd name="T94" fmla="*/ 676 w 1091"/>
                  <a:gd name="T95" fmla="*/ 16 h 940"/>
                  <a:gd name="T96" fmla="*/ 460 w 1091"/>
                  <a:gd name="T97" fmla="*/ 9 h 940"/>
                  <a:gd name="T98" fmla="*/ 645 w 1091"/>
                  <a:gd name="T99" fmla="*/ 11 h 940"/>
                  <a:gd name="T100" fmla="*/ 491 w 1091"/>
                  <a:gd name="T101" fmla="*/ 3 h 940"/>
                  <a:gd name="T102" fmla="*/ 553 w 1091"/>
                  <a:gd name="T103" fmla="*/ 0 h 940"/>
                  <a:gd name="T104" fmla="*/ 553 w 1091"/>
                  <a:gd name="T105"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1" h="940">
                    <a:moveTo>
                      <a:pt x="151" y="920"/>
                    </a:moveTo>
                    <a:cubicBezTo>
                      <a:pt x="150" y="921"/>
                      <a:pt x="150" y="921"/>
                      <a:pt x="150" y="921"/>
                    </a:cubicBezTo>
                    <a:cubicBezTo>
                      <a:pt x="156" y="928"/>
                      <a:pt x="162" y="934"/>
                      <a:pt x="168" y="940"/>
                    </a:cubicBezTo>
                    <a:cubicBezTo>
                      <a:pt x="171" y="940"/>
                      <a:pt x="171" y="940"/>
                      <a:pt x="171" y="940"/>
                    </a:cubicBezTo>
                    <a:cubicBezTo>
                      <a:pt x="164" y="934"/>
                      <a:pt x="158" y="927"/>
                      <a:pt x="151" y="920"/>
                    </a:cubicBezTo>
                    <a:moveTo>
                      <a:pt x="952" y="907"/>
                    </a:moveTo>
                    <a:cubicBezTo>
                      <a:pt x="945" y="914"/>
                      <a:pt x="938" y="922"/>
                      <a:pt x="931" y="929"/>
                    </a:cubicBezTo>
                    <a:cubicBezTo>
                      <a:pt x="932" y="931"/>
                      <a:pt x="932" y="931"/>
                      <a:pt x="932" y="931"/>
                    </a:cubicBezTo>
                    <a:cubicBezTo>
                      <a:pt x="940" y="923"/>
                      <a:pt x="947" y="916"/>
                      <a:pt x="954" y="908"/>
                    </a:cubicBezTo>
                    <a:cubicBezTo>
                      <a:pt x="952" y="907"/>
                      <a:pt x="952" y="907"/>
                      <a:pt x="952" y="907"/>
                    </a:cubicBezTo>
                    <a:moveTo>
                      <a:pt x="111" y="873"/>
                    </a:moveTo>
                    <a:cubicBezTo>
                      <a:pt x="109" y="874"/>
                      <a:pt x="109" y="874"/>
                      <a:pt x="109" y="874"/>
                    </a:cubicBezTo>
                    <a:cubicBezTo>
                      <a:pt x="116" y="882"/>
                      <a:pt x="122" y="890"/>
                      <a:pt x="129" y="898"/>
                    </a:cubicBezTo>
                    <a:cubicBezTo>
                      <a:pt x="130" y="897"/>
                      <a:pt x="130" y="897"/>
                      <a:pt x="130" y="897"/>
                    </a:cubicBezTo>
                    <a:cubicBezTo>
                      <a:pt x="124" y="889"/>
                      <a:pt x="117" y="881"/>
                      <a:pt x="111" y="873"/>
                    </a:cubicBezTo>
                    <a:moveTo>
                      <a:pt x="990" y="858"/>
                    </a:moveTo>
                    <a:cubicBezTo>
                      <a:pt x="985" y="866"/>
                      <a:pt x="978" y="875"/>
                      <a:pt x="972" y="883"/>
                    </a:cubicBezTo>
                    <a:cubicBezTo>
                      <a:pt x="974" y="884"/>
                      <a:pt x="974" y="884"/>
                      <a:pt x="974" y="884"/>
                    </a:cubicBezTo>
                    <a:cubicBezTo>
                      <a:pt x="980" y="876"/>
                      <a:pt x="986" y="868"/>
                      <a:pt x="992" y="859"/>
                    </a:cubicBezTo>
                    <a:cubicBezTo>
                      <a:pt x="990" y="858"/>
                      <a:pt x="990" y="858"/>
                      <a:pt x="990" y="858"/>
                    </a:cubicBezTo>
                    <a:moveTo>
                      <a:pt x="77" y="821"/>
                    </a:moveTo>
                    <a:cubicBezTo>
                      <a:pt x="75" y="822"/>
                      <a:pt x="75" y="822"/>
                      <a:pt x="75" y="822"/>
                    </a:cubicBezTo>
                    <a:cubicBezTo>
                      <a:pt x="80" y="831"/>
                      <a:pt x="86" y="840"/>
                      <a:pt x="91" y="848"/>
                    </a:cubicBezTo>
                    <a:cubicBezTo>
                      <a:pt x="93" y="847"/>
                      <a:pt x="93" y="847"/>
                      <a:pt x="93" y="847"/>
                    </a:cubicBezTo>
                    <a:cubicBezTo>
                      <a:pt x="87" y="839"/>
                      <a:pt x="82" y="830"/>
                      <a:pt x="77" y="821"/>
                    </a:cubicBezTo>
                    <a:moveTo>
                      <a:pt x="1023" y="805"/>
                    </a:moveTo>
                    <a:cubicBezTo>
                      <a:pt x="1018" y="814"/>
                      <a:pt x="1013" y="823"/>
                      <a:pt x="1008" y="832"/>
                    </a:cubicBezTo>
                    <a:cubicBezTo>
                      <a:pt x="1009" y="833"/>
                      <a:pt x="1009" y="833"/>
                      <a:pt x="1009" y="833"/>
                    </a:cubicBezTo>
                    <a:cubicBezTo>
                      <a:pt x="1015" y="824"/>
                      <a:pt x="1020" y="815"/>
                      <a:pt x="1025" y="806"/>
                    </a:cubicBezTo>
                    <a:cubicBezTo>
                      <a:pt x="1023" y="805"/>
                      <a:pt x="1023" y="805"/>
                      <a:pt x="1023" y="805"/>
                    </a:cubicBezTo>
                    <a:moveTo>
                      <a:pt x="48" y="766"/>
                    </a:moveTo>
                    <a:cubicBezTo>
                      <a:pt x="46" y="766"/>
                      <a:pt x="46" y="766"/>
                      <a:pt x="46" y="766"/>
                    </a:cubicBezTo>
                    <a:cubicBezTo>
                      <a:pt x="51" y="776"/>
                      <a:pt x="55" y="785"/>
                      <a:pt x="60" y="795"/>
                    </a:cubicBezTo>
                    <a:cubicBezTo>
                      <a:pt x="62" y="794"/>
                      <a:pt x="62" y="794"/>
                      <a:pt x="62" y="794"/>
                    </a:cubicBezTo>
                    <a:cubicBezTo>
                      <a:pt x="57" y="784"/>
                      <a:pt x="53" y="775"/>
                      <a:pt x="48" y="766"/>
                    </a:cubicBezTo>
                    <a:moveTo>
                      <a:pt x="1050" y="749"/>
                    </a:moveTo>
                    <a:cubicBezTo>
                      <a:pt x="1046" y="759"/>
                      <a:pt x="1042" y="768"/>
                      <a:pt x="1037" y="778"/>
                    </a:cubicBezTo>
                    <a:cubicBezTo>
                      <a:pt x="1039" y="778"/>
                      <a:pt x="1039" y="778"/>
                      <a:pt x="1039" y="778"/>
                    </a:cubicBezTo>
                    <a:cubicBezTo>
                      <a:pt x="1043" y="769"/>
                      <a:pt x="1048" y="759"/>
                      <a:pt x="1051" y="750"/>
                    </a:cubicBezTo>
                    <a:cubicBezTo>
                      <a:pt x="1050" y="749"/>
                      <a:pt x="1050" y="749"/>
                      <a:pt x="1050" y="749"/>
                    </a:cubicBezTo>
                    <a:moveTo>
                      <a:pt x="27" y="707"/>
                    </a:moveTo>
                    <a:cubicBezTo>
                      <a:pt x="25" y="708"/>
                      <a:pt x="25" y="708"/>
                      <a:pt x="25" y="708"/>
                    </a:cubicBezTo>
                    <a:cubicBezTo>
                      <a:pt x="28" y="718"/>
                      <a:pt x="31" y="728"/>
                      <a:pt x="35" y="738"/>
                    </a:cubicBezTo>
                    <a:cubicBezTo>
                      <a:pt x="37" y="737"/>
                      <a:pt x="37" y="737"/>
                      <a:pt x="37" y="737"/>
                    </a:cubicBezTo>
                    <a:cubicBezTo>
                      <a:pt x="33" y="727"/>
                      <a:pt x="30" y="717"/>
                      <a:pt x="27" y="707"/>
                    </a:cubicBezTo>
                    <a:moveTo>
                      <a:pt x="1070" y="690"/>
                    </a:moveTo>
                    <a:cubicBezTo>
                      <a:pt x="1067" y="700"/>
                      <a:pt x="1064" y="710"/>
                      <a:pt x="1060" y="720"/>
                    </a:cubicBezTo>
                    <a:cubicBezTo>
                      <a:pt x="1062" y="721"/>
                      <a:pt x="1062" y="721"/>
                      <a:pt x="1062" y="721"/>
                    </a:cubicBezTo>
                    <a:cubicBezTo>
                      <a:pt x="1066" y="711"/>
                      <a:pt x="1069" y="701"/>
                      <a:pt x="1072" y="691"/>
                    </a:cubicBezTo>
                    <a:cubicBezTo>
                      <a:pt x="1070" y="690"/>
                      <a:pt x="1070" y="690"/>
                      <a:pt x="1070" y="690"/>
                    </a:cubicBezTo>
                    <a:moveTo>
                      <a:pt x="11" y="647"/>
                    </a:moveTo>
                    <a:cubicBezTo>
                      <a:pt x="9" y="648"/>
                      <a:pt x="9" y="648"/>
                      <a:pt x="9" y="648"/>
                    </a:cubicBezTo>
                    <a:cubicBezTo>
                      <a:pt x="11" y="658"/>
                      <a:pt x="14" y="668"/>
                      <a:pt x="16" y="678"/>
                    </a:cubicBezTo>
                    <a:cubicBezTo>
                      <a:pt x="18" y="678"/>
                      <a:pt x="18" y="678"/>
                      <a:pt x="18" y="678"/>
                    </a:cubicBezTo>
                    <a:cubicBezTo>
                      <a:pt x="16" y="668"/>
                      <a:pt x="13" y="657"/>
                      <a:pt x="11" y="647"/>
                    </a:cubicBezTo>
                    <a:moveTo>
                      <a:pt x="1083" y="630"/>
                    </a:moveTo>
                    <a:cubicBezTo>
                      <a:pt x="1081" y="640"/>
                      <a:pt x="1079" y="650"/>
                      <a:pt x="1077" y="660"/>
                    </a:cubicBezTo>
                    <a:cubicBezTo>
                      <a:pt x="1079" y="661"/>
                      <a:pt x="1079" y="661"/>
                      <a:pt x="1079" y="661"/>
                    </a:cubicBezTo>
                    <a:cubicBezTo>
                      <a:pt x="1081" y="651"/>
                      <a:pt x="1083" y="640"/>
                      <a:pt x="1085" y="630"/>
                    </a:cubicBezTo>
                    <a:cubicBezTo>
                      <a:pt x="1083" y="630"/>
                      <a:pt x="1083" y="630"/>
                      <a:pt x="1083" y="630"/>
                    </a:cubicBezTo>
                    <a:moveTo>
                      <a:pt x="3" y="586"/>
                    </a:moveTo>
                    <a:cubicBezTo>
                      <a:pt x="1" y="586"/>
                      <a:pt x="1" y="586"/>
                      <a:pt x="1" y="586"/>
                    </a:cubicBezTo>
                    <a:cubicBezTo>
                      <a:pt x="2" y="596"/>
                      <a:pt x="3" y="607"/>
                      <a:pt x="4" y="617"/>
                    </a:cubicBezTo>
                    <a:cubicBezTo>
                      <a:pt x="6" y="617"/>
                      <a:pt x="6" y="617"/>
                      <a:pt x="6" y="617"/>
                    </a:cubicBezTo>
                    <a:cubicBezTo>
                      <a:pt x="5" y="606"/>
                      <a:pt x="4" y="596"/>
                      <a:pt x="3" y="586"/>
                    </a:cubicBezTo>
                    <a:moveTo>
                      <a:pt x="1089" y="568"/>
                    </a:moveTo>
                    <a:cubicBezTo>
                      <a:pt x="1088" y="578"/>
                      <a:pt x="1088" y="589"/>
                      <a:pt x="1087" y="599"/>
                    </a:cubicBezTo>
                    <a:cubicBezTo>
                      <a:pt x="1089" y="599"/>
                      <a:pt x="1089" y="599"/>
                      <a:pt x="1089" y="599"/>
                    </a:cubicBezTo>
                    <a:cubicBezTo>
                      <a:pt x="1090" y="589"/>
                      <a:pt x="1090" y="578"/>
                      <a:pt x="1091" y="568"/>
                    </a:cubicBezTo>
                    <a:cubicBezTo>
                      <a:pt x="1089" y="568"/>
                      <a:pt x="1089" y="568"/>
                      <a:pt x="1089" y="568"/>
                    </a:cubicBezTo>
                    <a:moveTo>
                      <a:pt x="0" y="524"/>
                    </a:moveTo>
                    <a:cubicBezTo>
                      <a:pt x="0" y="534"/>
                      <a:pt x="0" y="545"/>
                      <a:pt x="0" y="555"/>
                    </a:cubicBezTo>
                    <a:cubicBezTo>
                      <a:pt x="2" y="555"/>
                      <a:pt x="2" y="555"/>
                      <a:pt x="2" y="555"/>
                    </a:cubicBezTo>
                    <a:cubicBezTo>
                      <a:pt x="2" y="545"/>
                      <a:pt x="2" y="534"/>
                      <a:pt x="2" y="524"/>
                    </a:cubicBezTo>
                    <a:cubicBezTo>
                      <a:pt x="0" y="524"/>
                      <a:pt x="0" y="524"/>
                      <a:pt x="0" y="524"/>
                    </a:cubicBezTo>
                    <a:moveTo>
                      <a:pt x="1090" y="506"/>
                    </a:moveTo>
                    <a:cubicBezTo>
                      <a:pt x="1088" y="506"/>
                      <a:pt x="1088" y="506"/>
                      <a:pt x="1088" y="506"/>
                    </a:cubicBezTo>
                    <a:cubicBezTo>
                      <a:pt x="1088" y="516"/>
                      <a:pt x="1089" y="527"/>
                      <a:pt x="1089" y="537"/>
                    </a:cubicBezTo>
                    <a:cubicBezTo>
                      <a:pt x="1091" y="537"/>
                      <a:pt x="1091" y="537"/>
                      <a:pt x="1091" y="537"/>
                    </a:cubicBezTo>
                    <a:cubicBezTo>
                      <a:pt x="1091" y="527"/>
                      <a:pt x="1091" y="516"/>
                      <a:pt x="1090" y="506"/>
                    </a:cubicBezTo>
                    <a:moveTo>
                      <a:pt x="6" y="462"/>
                    </a:moveTo>
                    <a:cubicBezTo>
                      <a:pt x="5" y="472"/>
                      <a:pt x="3" y="482"/>
                      <a:pt x="2" y="493"/>
                    </a:cubicBezTo>
                    <a:cubicBezTo>
                      <a:pt x="4" y="493"/>
                      <a:pt x="4" y="493"/>
                      <a:pt x="4" y="493"/>
                    </a:cubicBezTo>
                    <a:cubicBezTo>
                      <a:pt x="5" y="483"/>
                      <a:pt x="7" y="472"/>
                      <a:pt x="8" y="462"/>
                    </a:cubicBezTo>
                    <a:cubicBezTo>
                      <a:pt x="6" y="462"/>
                      <a:pt x="6" y="462"/>
                      <a:pt x="6" y="462"/>
                    </a:cubicBezTo>
                    <a:moveTo>
                      <a:pt x="1082" y="444"/>
                    </a:moveTo>
                    <a:cubicBezTo>
                      <a:pt x="1080" y="445"/>
                      <a:pt x="1080" y="445"/>
                      <a:pt x="1080" y="445"/>
                    </a:cubicBezTo>
                    <a:cubicBezTo>
                      <a:pt x="1082" y="455"/>
                      <a:pt x="1083" y="465"/>
                      <a:pt x="1085" y="475"/>
                    </a:cubicBezTo>
                    <a:cubicBezTo>
                      <a:pt x="1087" y="475"/>
                      <a:pt x="1087" y="475"/>
                      <a:pt x="1087" y="475"/>
                    </a:cubicBezTo>
                    <a:cubicBezTo>
                      <a:pt x="1085" y="465"/>
                      <a:pt x="1084" y="454"/>
                      <a:pt x="1082" y="444"/>
                    </a:cubicBezTo>
                    <a:moveTo>
                      <a:pt x="19" y="401"/>
                    </a:moveTo>
                    <a:cubicBezTo>
                      <a:pt x="17" y="411"/>
                      <a:pt x="14" y="421"/>
                      <a:pt x="12" y="431"/>
                    </a:cubicBezTo>
                    <a:cubicBezTo>
                      <a:pt x="14" y="432"/>
                      <a:pt x="14" y="432"/>
                      <a:pt x="14" y="432"/>
                    </a:cubicBezTo>
                    <a:cubicBezTo>
                      <a:pt x="16" y="422"/>
                      <a:pt x="18" y="411"/>
                      <a:pt x="21" y="402"/>
                    </a:cubicBezTo>
                    <a:cubicBezTo>
                      <a:pt x="19" y="401"/>
                      <a:pt x="19" y="401"/>
                      <a:pt x="19" y="401"/>
                    </a:cubicBezTo>
                    <a:moveTo>
                      <a:pt x="1067" y="384"/>
                    </a:moveTo>
                    <a:cubicBezTo>
                      <a:pt x="1065" y="384"/>
                      <a:pt x="1065" y="384"/>
                      <a:pt x="1065" y="384"/>
                    </a:cubicBezTo>
                    <a:cubicBezTo>
                      <a:pt x="1068" y="394"/>
                      <a:pt x="1071" y="404"/>
                      <a:pt x="1073" y="414"/>
                    </a:cubicBezTo>
                    <a:cubicBezTo>
                      <a:pt x="1075" y="414"/>
                      <a:pt x="1075" y="414"/>
                      <a:pt x="1075" y="414"/>
                    </a:cubicBezTo>
                    <a:cubicBezTo>
                      <a:pt x="1072" y="404"/>
                      <a:pt x="1070" y="394"/>
                      <a:pt x="1067" y="384"/>
                    </a:cubicBezTo>
                    <a:moveTo>
                      <a:pt x="39" y="342"/>
                    </a:moveTo>
                    <a:cubicBezTo>
                      <a:pt x="35" y="352"/>
                      <a:pt x="32" y="361"/>
                      <a:pt x="28" y="371"/>
                    </a:cubicBezTo>
                    <a:cubicBezTo>
                      <a:pt x="30" y="372"/>
                      <a:pt x="30" y="372"/>
                      <a:pt x="30" y="372"/>
                    </a:cubicBezTo>
                    <a:cubicBezTo>
                      <a:pt x="34" y="362"/>
                      <a:pt x="37" y="352"/>
                      <a:pt x="41" y="343"/>
                    </a:cubicBezTo>
                    <a:cubicBezTo>
                      <a:pt x="39" y="342"/>
                      <a:pt x="39" y="342"/>
                      <a:pt x="39" y="342"/>
                    </a:cubicBezTo>
                    <a:moveTo>
                      <a:pt x="1045" y="325"/>
                    </a:moveTo>
                    <a:cubicBezTo>
                      <a:pt x="1043" y="326"/>
                      <a:pt x="1043" y="326"/>
                      <a:pt x="1043" y="326"/>
                    </a:cubicBezTo>
                    <a:cubicBezTo>
                      <a:pt x="1047" y="336"/>
                      <a:pt x="1051" y="345"/>
                      <a:pt x="1055" y="355"/>
                    </a:cubicBezTo>
                    <a:cubicBezTo>
                      <a:pt x="1057" y="354"/>
                      <a:pt x="1057" y="354"/>
                      <a:pt x="1057" y="354"/>
                    </a:cubicBezTo>
                    <a:cubicBezTo>
                      <a:pt x="1053" y="345"/>
                      <a:pt x="1049" y="335"/>
                      <a:pt x="1045" y="325"/>
                    </a:cubicBezTo>
                    <a:moveTo>
                      <a:pt x="66" y="284"/>
                    </a:moveTo>
                    <a:cubicBezTo>
                      <a:pt x="61" y="294"/>
                      <a:pt x="57" y="303"/>
                      <a:pt x="52" y="312"/>
                    </a:cubicBezTo>
                    <a:cubicBezTo>
                      <a:pt x="52" y="313"/>
                      <a:pt x="52" y="313"/>
                      <a:pt x="52" y="313"/>
                    </a:cubicBezTo>
                    <a:cubicBezTo>
                      <a:pt x="54" y="314"/>
                      <a:pt x="54" y="314"/>
                      <a:pt x="54" y="314"/>
                    </a:cubicBezTo>
                    <a:cubicBezTo>
                      <a:pt x="54" y="313"/>
                      <a:pt x="54" y="313"/>
                      <a:pt x="54" y="313"/>
                    </a:cubicBezTo>
                    <a:cubicBezTo>
                      <a:pt x="59" y="304"/>
                      <a:pt x="63" y="295"/>
                      <a:pt x="68" y="285"/>
                    </a:cubicBezTo>
                    <a:cubicBezTo>
                      <a:pt x="66" y="284"/>
                      <a:pt x="66" y="284"/>
                      <a:pt x="66" y="284"/>
                    </a:cubicBezTo>
                    <a:moveTo>
                      <a:pt x="1016" y="270"/>
                    </a:moveTo>
                    <a:cubicBezTo>
                      <a:pt x="1015" y="271"/>
                      <a:pt x="1015" y="271"/>
                      <a:pt x="1015" y="271"/>
                    </a:cubicBezTo>
                    <a:cubicBezTo>
                      <a:pt x="1020" y="280"/>
                      <a:pt x="1025" y="289"/>
                      <a:pt x="1030" y="298"/>
                    </a:cubicBezTo>
                    <a:cubicBezTo>
                      <a:pt x="1031" y="297"/>
                      <a:pt x="1031" y="297"/>
                      <a:pt x="1031" y="297"/>
                    </a:cubicBezTo>
                    <a:cubicBezTo>
                      <a:pt x="1027" y="288"/>
                      <a:pt x="1022" y="279"/>
                      <a:pt x="1016" y="270"/>
                    </a:cubicBezTo>
                    <a:moveTo>
                      <a:pt x="99" y="232"/>
                    </a:moveTo>
                    <a:cubicBezTo>
                      <a:pt x="93" y="240"/>
                      <a:pt x="87" y="249"/>
                      <a:pt x="82" y="258"/>
                    </a:cubicBezTo>
                    <a:cubicBezTo>
                      <a:pt x="84" y="259"/>
                      <a:pt x="84" y="259"/>
                      <a:pt x="84" y="259"/>
                    </a:cubicBezTo>
                    <a:cubicBezTo>
                      <a:pt x="89" y="250"/>
                      <a:pt x="95" y="241"/>
                      <a:pt x="101" y="233"/>
                    </a:cubicBezTo>
                    <a:cubicBezTo>
                      <a:pt x="99" y="232"/>
                      <a:pt x="99" y="232"/>
                      <a:pt x="99" y="232"/>
                    </a:cubicBezTo>
                    <a:moveTo>
                      <a:pt x="982" y="218"/>
                    </a:moveTo>
                    <a:cubicBezTo>
                      <a:pt x="980" y="219"/>
                      <a:pt x="980" y="219"/>
                      <a:pt x="980" y="219"/>
                    </a:cubicBezTo>
                    <a:cubicBezTo>
                      <a:pt x="987" y="227"/>
                      <a:pt x="993" y="236"/>
                      <a:pt x="998" y="245"/>
                    </a:cubicBezTo>
                    <a:cubicBezTo>
                      <a:pt x="1000" y="244"/>
                      <a:pt x="1000" y="244"/>
                      <a:pt x="1000" y="244"/>
                    </a:cubicBezTo>
                    <a:cubicBezTo>
                      <a:pt x="994" y="235"/>
                      <a:pt x="988" y="226"/>
                      <a:pt x="982" y="218"/>
                    </a:cubicBezTo>
                    <a:moveTo>
                      <a:pt x="138" y="183"/>
                    </a:moveTo>
                    <a:cubicBezTo>
                      <a:pt x="131" y="190"/>
                      <a:pt x="124" y="198"/>
                      <a:pt x="118" y="207"/>
                    </a:cubicBezTo>
                    <a:cubicBezTo>
                      <a:pt x="119" y="208"/>
                      <a:pt x="119" y="208"/>
                      <a:pt x="119" y="208"/>
                    </a:cubicBezTo>
                    <a:cubicBezTo>
                      <a:pt x="126" y="200"/>
                      <a:pt x="133" y="192"/>
                      <a:pt x="139" y="184"/>
                    </a:cubicBezTo>
                    <a:cubicBezTo>
                      <a:pt x="138" y="183"/>
                      <a:pt x="138" y="183"/>
                      <a:pt x="138" y="183"/>
                    </a:cubicBezTo>
                    <a:moveTo>
                      <a:pt x="942" y="170"/>
                    </a:moveTo>
                    <a:cubicBezTo>
                      <a:pt x="940" y="172"/>
                      <a:pt x="940" y="172"/>
                      <a:pt x="940" y="172"/>
                    </a:cubicBezTo>
                    <a:cubicBezTo>
                      <a:pt x="947" y="179"/>
                      <a:pt x="954" y="187"/>
                      <a:pt x="961" y="195"/>
                    </a:cubicBezTo>
                    <a:cubicBezTo>
                      <a:pt x="963" y="194"/>
                      <a:pt x="963" y="194"/>
                      <a:pt x="963" y="194"/>
                    </a:cubicBezTo>
                    <a:cubicBezTo>
                      <a:pt x="956" y="186"/>
                      <a:pt x="949" y="178"/>
                      <a:pt x="942" y="170"/>
                    </a:cubicBezTo>
                    <a:moveTo>
                      <a:pt x="182" y="139"/>
                    </a:moveTo>
                    <a:cubicBezTo>
                      <a:pt x="174" y="145"/>
                      <a:pt x="167" y="153"/>
                      <a:pt x="159" y="160"/>
                    </a:cubicBezTo>
                    <a:cubicBezTo>
                      <a:pt x="161" y="161"/>
                      <a:pt x="161" y="161"/>
                      <a:pt x="161" y="161"/>
                    </a:cubicBezTo>
                    <a:cubicBezTo>
                      <a:pt x="168" y="154"/>
                      <a:pt x="176" y="147"/>
                      <a:pt x="183" y="140"/>
                    </a:cubicBezTo>
                    <a:cubicBezTo>
                      <a:pt x="182" y="139"/>
                      <a:pt x="182" y="139"/>
                      <a:pt x="182" y="139"/>
                    </a:cubicBezTo>
                    <a:moveTo>
                      <a:pt x="896" y="128"/>
                    </a:moveTo>
                    <a:cubicBezTo>
                      <a:pt x="895" y="129"/>
                      <a:pt x="895" y="129"/>
                      <a:pt x="895" y="129"/>
                    </a:cubicBezTo>
                    <a:cubicBezTo>
                      <a:pt x="903" y="136"/>
                      <a:pt x="911" y="143"/>
                      <a:pt x="918" y="150"/>
                    </a:cubicBezTo>
                    <a:cubicBezTo>
                      <a:pt x="920" y="148"/>
                      <a:pt x="920" y="148"/>
                      <a:pt x="920" y="148"/>
                    </a:cubicBezTo>
                    <a:cubicBezTo>
                      <a:pt x="912" y="141"/>
                      <a:pt x="904" y="134"/>
                      <a:pt x="896" y="128"/>
                    </a:cubicBezTo>
                    <a:moveTo>
                      <a:pt x="231" y="100"/>
                    </a:moveTo>
                    <a:cubicBezTo>
                      <a:pt x="222" y="106"/>
                      <a:pt x="214" y="112"/>
                      <a:pt x="206" y="119"/>
                    </a:cubicBezTo>
                    <a:cubicBezTo>
                      <a:pt x="207" y="120"/>
                      <a:pt x="207" y="120"/>
                      <a:pt x="207" y="120"/>
                    </a:cubicBezTo>
                    <a:cubicBezTo>
                      <a:pt x="215" y="114"/>
                      <a:pt x="223" y="107"/>
                      <a:pt x="232" y="101"/>
                    </a:cubicBezTo>
                    <a:cubicBezTo>
                      <a:pt x="231" y="100"/>
                      <a:pt x="231" y="100"/>
                      <a:pt x="231" y="100"/>
                    </a:cubicBezTo>
                    <a:moveTo>
                      <a:pt x="846" y="90"/>
                    </a:moveTo>
                    <a:cubicBezTo>
                      <a:pt x="845" y="92"/>
                      <a:pt x="845" y="92"/>
                      <a:pt x="845" y="92"/>
                    </a:cubicBezTo>
                    <a:cubicBezTo>
                      <a:pt x="854" y="98"/>
                      <a:pt x="862" y="104"/>
                      <a:pt x="871" y="110"/>
                    </a:cubicBezTo>
                    <a:cubicBezTo>
                      <a:pt x="872" y="108"/>
                      <a:pt x="872" y="108"/>
                      <a:pt x="872" y="108"/>
                    </a:cubicBezTo>
                    <a:cubicBezTo>
                      <a:pt x="864" y="102"/>
                      <a:pt x="855" y="96"/>
                      <a:pt x="846" y="90"/>
                    </a:cubicBezTo>
                    <a:moveTo>
                      <a:pt x="284" y="67"/>
                    </a:moveTo>
                    <a:cubicBezTo>
                      <a:pt x="275" y="72"/>
                      <a:pt x="266" y="77"/>
                      <a:pt x="257" y="83"/>
                    </a:cubicBezTo>
                    <a:cubicBezTo>
                      <a:pt x="258" y="84"/>
                      <a:pt x="258" y="84"/>
                      <a:pt x="258" y="84"/>
                    </a:cubicBezTo>
                    <a:cubicBezTo>
                      <a:pt x="267" y="79"/>
                      <a:pt x="276" y="74"/>
                      <a:pt x="285" y="69"/>
                    </a:cubicBezTo>
                    <a:cubicBezTo>
                      <a:pt x="284" y="67"/>
                      <a:pt x="284" y="67"/>
                      <a:pt x="284" y="67"/>
                    </a:cubicBezTo>
                    <a:moveTo>
                      <a:pt x="793" y="59"/>
                    </a:moveTo>
                    <a:cubicBezTo>
                      <a:pt x="792" y="61"/>
                      <a:pt x="792" y="61"/>
                      <a:pt x="792" y="61"/>
                    </a:cubicBezTo>
                    <a:cubicBezTo>
                      <a:pt x="801" y="66"/>
                      <a:pt x="810" y="71"/>
                      <a:pt x="819" y="76"/>
                    </a:cubicBezTo>
                    <a:cubicBezTo>
                      <a:pt x="820" y="74"/>
                      <a:pt x="820" y="74"/>
                      <a:pt x="820" y="74"/>
                    </a:cubicBezTo>
                    <a:cubicBezTo>
                      <a:pt x="811" y="69"/>
                      <a:pt x="802" y="64"/>
                      <a:pt x="793" y="59"/>
                    </a:cubicBezTo>
                    <a:moveTo>
                      <a:pt x="340" y="40"/>
                    </a:moveTo>
                    <a:cubicBezTo>
                      <a:pt x="330" y="44"/>
                      <a:pt x="321" y="48"/>
                      <a:pt x="311" y="53"/>
                    </a:cubicBezTo>
                    <a:cubicBezTo>
                      <a:pt x="312" y="55"/>
                      <a:pt x="312" y="55"/>
                      <a:pt x="312" y="55"/>
                    </a:cubicBezTo>
                    <a:cubicBezTo>
                      <a:pt x="322" y="50"/>
                      <a:pt x="331" y="46"/>
                      <a:pt x="341" y="42"/>
                    </a:cubicBezTo>
                    <a:cubicBezTo>
                      <a:pt x="340" y="40"/>
                      <a:pt x="340" y="40"/>
                      <a:pt x="340" y="40"/>
                    </a:cubicBezTo>
                    <a:moveTo>
                      <a:pt x="736" y="34"/>
                    </a:moveTo>
                    <a:cubicBezTo>
                      <a:pt x="735" y="36"/>
                      <a:pt x="735" y="36"/>
                      <a:pt x="735" y="36"/>
                    </a:cubicBezTo>
                    <a:cubicBezTo>
                      <a:pt x="744" y="40"/>
                      <a:pt x="754" y="44"/>
                      <a:pt x="764" y="48"/>
                    </a:cubicBezTo>
                    <a:cubicBezTo>
                      <a:pt x="764" y="46"/>
                      <a:pt x="764" y="46"/>
                      <a:pt x="764" y="46"/>
                    </a:cubicBezTo>
                    <a:cubicBezTo>
                      <a:pt x="755" y="42"/>
                      <a:pt x="745" y="38"/>
                      <a:pt x="736" y="34"/>
                    </a:cubicBezTo>
                    <a:moveTo>
                      <a:pt x="399" y="20"/>
                    </a:moveTo>
                    <a:cubicBezTo>
                      <a:pt x="389" y="23"/>
                      <a:pt x="379" y="26"/>
                      <a:pt x="369" y="29"/>
                    </a:cubicBezTo>
                    <a:cubicBezTo>
                      <a:pt x="370" y="31"/>
                      <a:pt x="370" y="31"/>
                      <a:pt x="370" y="31"/>
                    </a:cubicBezTo>
                    <a:cubicBezTo>
                      <a:pt x="380" y="28"/>
                      <a:pt x="390" y="25"/>
                      <a:pt x="399" y="22"/>
                    </a:cubicBezTo>
                    <a:cubicBezTo>
                      <a:pt x="399" y="20"/>
                      <a:pt x="399" y="20"/>
                      <a:pt x="399" y="20"/>
                    </a:cubicBezTo>
                    <a:moveTo>
                      <a:pt x="676" y="16"/>
                    </a:moveTo>
                    <a:cubicBezTo>
                      <a:pt x="676" y="18"/>
                      <a:pt x="676" y="18"/>
                      <a:pt x="676" y="18"/>
                    </a:cubicBezTo>
                    <a:cubicBezTo>
                      <a:pt x="686" y="20"/>
                      <a:pt x="696" y="23"/>
                      <a:pt x="705" y="26"/>
                    </a:cubicBezTo>
                    <a:cubicBezTo>
                      <a:pt x="706" y="24"/>
                      <a:pt x="706" y="24"/>
                      <a:pt x="706" y="24"/>
                    </a:cubicBezTo>
                    <a:cubicBezTo>
                      <a:pt x="696" y="21"/>
                      <a:pt x="686" y="18"/>
                      <a:pt x="676" y="16"/>
                    </a:cubicBezTo>
                    <a:moveTo>
                      <a:pt x="460" y="7"/>
                    </a:moveTo>
                    <a:cubicBezTo>
                      <a:pt x="450" y="8"/>
                      <a:pt x="439" y="10"/>
                      <a:pt x="429" y="13"/>
                    </a:cubicBezTo>
                    <a:cubicBezTo>
                      <a:pt x="430" y="15"/>
                      <a:pt x="430" y="15"/>
                      <a:pt x="430" y="15"/>
                    </a:cubicBezTo>
                    <a:cubicBezTo>
                      <a:pt x="440" y="12"/>
                      <a:pt x="450" y="10"/>
                      <a:pt x="460" y="9"/>
                    </a:cubicBezTo>
                    <a:cubicBezTo>
                      <a:pt x="460" y="7"/>
                      <a:pt x="460" y="7"/>
                      <a:pt x="460" y="7"/>
                    </a:cubicBezTo>
                    <a:moveTo>
                      <a:pt x="615" y="4"/>
                    </a:moveTo>
                    <a:cubicBezTo>
                      <a:pt x="615" y="6"/>
                      <a:pt x="615" y="6"/>
                      <a:pt x="615" y="6"/>
                    </a:cubicBezTo>
                    <a:cubicBezTo>
                      <a:pt x="625" y="8"/>
                      <a:pt x="635" y="9"/>
                      <a:pt x="645" y="11"/>
                    </a:cubicBezTo>
                    <a:cubicBezTo>
                      <a:pt x="646" y="9"/>
                      <a:pt x="646" y="9"/>
                      <a:pt x="646" y="9"/>
                    </a:cubicBezTo>
                    <a:cubicBezTo>
                      <a:pt x="635" y="7"/>
                      <a:pt x="625" y="6"/>
                      <a:pt x="615" y="4"/>
                    </a:cubicBezTo>
                    <a:moveTo>
                      <a:pt x="522" y="0"/>
                    </a:moveTo>
                    <a:cubicBezTo>
                      <a:pt x="511" y="1"/>
                      <a:pt x="501" y="2"/>
                      <a:pt x="491" y="3"/>
                    </a:cubicBezTo>
                    <a:cubicBezTo>
                      <a:pt x="491" y="5"/>
                      <a:pt x="491" y="5"/>
                      <a:pt x="491" y="5"/>
                    </a:cubicBezTo>
                    <a:cubicBezTo>
                      <a:pt x="501" y="4"/>
                      <a:pt x="511" y="3"/>
                      <a:pt x="522" y="2"/>
                    </a:cubicBezTo>
                    <a:cubicBezTo>
                      <a:pt x="522" y="0"/>
                      <a:pt x="522" y="0"/>
                      <a:pt x="522" y="0"/>
                    </a:cubicBezTo>
                    <a:moveTo>
                      <a:pt x="553" y="0"/>
                    </a:moveTo>
                    <a:cubicBezTo>
                      <a:pt x="553" y="2"/>
                      <a:pt x="553" y="2"/>
                      <a:pt x="553" y="2"/>
                    </a:cubicBezTo>
                    <a:cubicBezTo>
                      <a:pt x="563" y="2"/>
                      <a:pt x="573" y="3"/>
                      <a:pt x="584" y="3"/>
                    </a:cubicBezTo>
                    <a:cubicBezTo>
                      <a:pt x="584" y="1"/>
                      <a:pt x="584" y="1"/>
                      <a:pt x="584" y="1"/>
                    </a:cubicBezTo>
                    <a:cubicBezTo>
                      <a:pt x="574" y="0"/>
                      <a:pt x="563" y="0"/>
                      <a:pt x="55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292"/>
              <p:cNvSpPr>
                <a:spLocks noEditPoints="1"/>
              </p:cNvSpPr>
              <p:nvPr/>
            </p:nvSpPr>
            <p:spPr bwMode="auto">
              <a:xfrm>
                <a:off x="1201261" y="5499373"/>
                <a:ext cx="3758684" cy="737856"/>
              </a:xfrm>
              <a:custGeom>
                <a:avLst/>
                <a:gdLst>
                  <a:gd name="T0" fmla="*/ 350 w 715"/>
                  <a:gd name="T1" fmla="*/ 138 h 140"/>
                  <a:gd name="T2" fmla="*/ 344 w 715"/>
                  <a:gd name="T3" fmla="*/ 140 h 140"/>
                  <a:gd name="T4" fmla="*/ 375 w 715"/>
                  <a:gd name="T5" fmla="*/ 140 h 140"/>
                  <a:gd name="T6" fmla="*/ 282 w 715"/>
                  <a:gd name="T7" fmla="*/ 134 h 140"/>
                  <a:gd name="T8" fmla="*/ 313 w 715"/>
                  <a:gd name="T9" fmla="*/ 139 h 140"/>
                  <a:gd name="T10" fmla="*/ 282 w 715"/>
                  <a:gd name="T11" fmla="*/ 134 h 140"/>
                  <a:gd name="T12" fmla="*/ 406 w 715"/>
                  <a:gd name="T13" fmla="*/ 135 h 140"/>
                  <a:gd name="T14" fmla="*/ 437 w 715"/>
                  <a:gd name="T15" fmla="*/ 133 h 140"/>
                  <a:gd name="T16" fmla="*/ 221 w 715"/>
                  <a:gd name="T17" fmla="*/ 123 h 140"/>
                  <a:gd name="T18" fmla="*/ 251 w 715"/>
                  <a:gd name="T19" fmla="*/ 131 h 140"/>
                  <a:gd name="T20" fmla="*/ 221 w 715"/>
                  <a:gd name="T21" fmla="*/ 123 h 140"/>
                  <a:gd name="T22" fmla="*/ 467 w 715"/>
                  <a:gd name="T23" fmla="*/ 126 h 140"/>
                  <a:gd name="T24" fmla="*/ 498 w 715"/>
                  <a:gd name="T25" fmla="*/ 120 h 140"/>
                  <a:gd name="T26" fmla="*/ 162 w 715"/>
                  <a:gd name="T27" fmla="*/ 104 h 140"/>
                  <a:gd name="T28" fmla="*/ 191 w 715"/>
                  <a:gd name="T29" fmla="*/ 116 h 140"/>
                  <a:gd name="T30" fmla="*/ 162 w 715"/>
                  <a:gd name="T31" fmla="*/ 104 h 140"/>
                  <a:gd name="T32" fmla="*/ 527 w 715"/>
                  <a:gd name="T33" fmla="*/ 109 h 140"/>
                  <a:gd name="T34" fmla="*/ 557 w 715"/>
                  <a:gd name="T35" fmla="*/ 100 h 140"/>
                  <a:gd name="T36" fmla="*/ 105 w 715"/>
                  <a:gd name="T37" fmla="*/ 80 h 140"/>
                  <a:gd name="T38" fmla="*/ 132 w 715"/>
                  <a:gd name="T39" fmla="*/ 95 h 140"/>
                  <a:gd name="T40" fmla="*/ 105 w 715"/>
                  <a:gd name="T41" fmla="*/ 80 h 140"/>
                  <a:gd name="T42" fmla="*/ 584 w 715"/>
                  <a:gd name="T43" fmla="*/ 85 h 140"/>
                  <a:gd name="T44" fmla="*/ 613 w 715"/>
                  <a:gd name="T45" fmla="*/ 73 h 140"/>
                  <a:gd name="T46" fmla="*/ 51 w 715"/>
                  <a:gd name="T47" fmla="*/ 49 h 140"/>
                  <a:gd name="T48" fmla="*/ 77 w 715"/>
                  <a:gd name="T49" fmla="*/ 67 h 140"/>
                  <a:gd name="T50" fmla="*/ 51 w 715"/>
                  <a:gd name="T51" fmla="*/ 49 h 140"/>
                  <a:gd name="T52" fmla="*/ 639 w 715"/>
                  <a:gd name="T53" fmla="*/ 56 h 140"/>
                  <a:gd name="T54" fmla="*/ 666 w 715"/>
                  <a:gd name="T55" fmla="*/ 40 h 140"/>
                  <a:gd name="T56" fmla="*/ 1 w 715"/>
                  <a:gd name="T57" fmla="*/ 12 h 140"/>
                  <a:gd name="T58" fmla="*/ 25 w 715"/>
                  <a:gd name="T59" fmla="*/ 32 h 140"/>
                  <a:gd name="T60" fmla="*/ 1 w 715"/>
                  <a:gd name="T61" fmla="*/ 12 h 140"/>
                  <a:gd name="T62" fmla="*/ 689 w 715"/>
                  <a:gd name="T63" fmla="*/ 20 h 140"/>
                  <a:gd name="T64" fmla="*/ 715 w 715"/>
                  <a:gd name="T65"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5" h="140">
                    <a:moveTo>
                      <a:pt x="375" y="138"/>
                    </a:moveTo>
                    <a:cubicBezTo>
                      <a:pt x="367" y="138"/>
                      <a:pt x="358" y="138"/>
                      <a:pt x="350" y="138"/>
                    </a:cubicBezTo>
                    <a:cubicBezTo>
                      <a:pt x="348" y="138"/>
                      <a:pt x="346" y="138"/>
                      <a:pt x="344" y="138"/>
                    </a:cubicBezTo>
                    <a:cubicBezTo>
                      <a:pt x="344" y="140"/>
                      <a:pt x="344" y="140"/>
                      <a:pt x="344" y="140"/>
                    </a:cubicBezTo>
                    <a:cubicBezTo>
                      <a:pt x="346" y="140"/>
                      <a:pt x="348" y="140"/>
                      <a:pt x="350" y="140"/>
                    </a:cubicBezTo>
                    <a:cubicBezTo>
                      <a:pt x="358" y="140"/>
                      <a:pt x="367" y="140"/>
                      <a:pt x="375" y="140"/>
                    </a:cubicBezTo>
                    <a:cubicBezTo>
                      <a:pt x="375" y="138"/>
                      <a:pt x="375" y="138"/>
                      <a:pt x="375" y="138"/>
                    </a:cubicBezTo>
                    <a:moveTo>
                      <a:pt x="282" y="134"/>
                    </a:moveTo>
                    <a:cubicBezTo>
                      <a:pt x="282" y="136"/>
                      <a:pt x="282" y="136"/>
                      <a:pt x="282" y="136"/>
                    </a:cubicBezTo>
                    <a:cubicBezTo>
                      <a:pt x="292" y="137"/>
                      <a:pt x="303" y="138"/>
                      <a:pt x="313" y="139"/>
                    </a:cubicBezTo>
                    <a:cubicBezTo>
                      <a:pt x="313" y="137"/>
                      <a:pt x="313" y="137"/>
                      <a:pt x="313" y="137"/>
                    </a:cubicBezTo>
                    <a:cubicBezTo>
                      <a:pt x="303" y="136"/>
                      <a:pt x="292" y="135"/>
                      <a:pt x="282" y="134"/>
                    </a:cubicBezTo>
                    <a:moveTo>
                      <a:pt x="437" y="131"/>
                    </a:moveTo>
                    <a:cubicBezTo>
                      <a:pt x="426" y="133"/>
                      <a:pt x="416" y="134"/>
                      <a:pt x="406" y="135"/>
                    </a:cubicBezTo>
                    <a:cubicBezTo>
                      <a:pt x="406" y="138"/>
                      <a:pt x="406" y="138"/>
                      <a:pt x="406" y="138"/>
                    </a:cubicBezTo>
                    <a:cubicBezTo>
                      <a:pt x="416" y="136"/>
                      <a:pt x="427" y="135"/>
                      <a:pt x="437" y="133"/>
                    </a:cubicBezTo>
                    <a:cubicBezTo>
                      <a:pt x="437" y="131"/>
                      <a:pt x="437" y="131"/>
                      <a:pt x="437" y="131"/>
                    </a:cubicBezTo>
                    <a:moveTo>
                      <a:pt x="221" y="123"/>
                    </a:moveTo>
                    <a:cubicBezTo>
                      <a:pt x="221" y="125"/>
                      <a:pt x="221" y="125"/>
                      <a:pt x="221" y="125"/>
                    </a:cubicBezTo>
                    <a:cubicBezTo>
                      <a:pt x="231" y="127"/>
                      <a:pt x="241" y="129"/>
                      <a:pt x="251" y="131"/>
                    </a:cubicBezTo>
                    <a:cubicBezTo>
                      <a:pt x="251" y="129"/>
                      <a:pt x="251" y="129"/>
                      <a:pt x="251" y="129"/>
                    </a:cubicBezTo>
                    <a:cubicBezTo>
                      <a:pt x="241" y="127"/>
                      <a:pt x="231" y="125"/>
                      <a:pt x="221" y="123"/>
                    </a:cubicBezTo>
                    <a:moveTo>
                      <a:pt x="497" y="118"/>
                    </a:moveTo>
                    <a:cubicBezTo>
                      <a:pt x="487" y="121"/>
                      <a:pt x="477" y="123"/>
                      <a:pt x="467" y="126"/>
                    </a:cubicBezTo>
                    <a:cubicBezTo>
                      <a:pt x="467" y="128"/>
                      <a:pt x="467" y="128"/>
                      <a:pt x="467" y="128"/>
                    </a:cubicBezTo>
                    <a:cubicBezTo>
                      <a:pt x="478" y="125"/>
                      <a:pt x="488" y="123"/>
                      <a:pt x="498" y="120"/>
                    </a:cubicBezTo>
                    <a:cubicBezTo>
                      <a:pt x="497" y="118"/>
                      <a:pt x="497" y="118"/>
                      <a:pt x="497" y="118"/>
                    </a:cubicBezTo>
                    <a:moveTo>
                      <a:pt x="162" y="104"/>
                    </a:moveTo>
                    <a:cubicBezTo>
                      <a:pt x="161" y="106"/>
                      <a:pt x="161" y="106"/>
                      <a:pt x="161" y="106"/>
                    </a:cubicBezTo>
                    <a:cubicBezTo>
                      <a:pt x="171" y="110"/>
                      <a:pt x="181" y="113"/>
                      <a:pt x="191" y="116"/>
                    </a:cubicBezTo>
                    <a:cubicBezTo>
                      <a:pt x="191" y="114"/>
                      <a:pt x="191" y="114"/>
                      <a:pt x="191" y="114"/>
                    </a:cubicBezTo>
                    <a:cubicBezTo>
                      <a:pt x="181" y="111"/>
                      <a:pt x="171" y="108"/>
                      <a:pt x="162" y="104"/>
                    </a:cubicBezTo>
                    <a:moveTo>
                      <a:pt x="556" y="98"/>
                    </a:moveTo>
                    <a:cubicBezTo>
                      <a:pt x="546" y="102"/>
                      <a:pt x="537" y="106"/>
                      <a:pt x="527" y="109"/>
                    </a:cubicBezTo>
                    <a:cubicBezTo>
                      <a:pt x="527" y="111"/>
                      <a:pt x="527" y="111"/>
                      <a:pt x="527" y="111"/>
                    </a:cubicBezTo>
                    <a:cubicBezTo>
                      <a:pt x="537" y="107"/>
                      <a:pt x="547" y="104"/>
                      <a:pt x="557" y="100"/>
                    </a:cubicBezTo>
                    <a:cubicBezTo>
                      <a:pt x="556" y="98"/>
                      <a:pt x="556" y="98"/>
                      <a:pt x="556" y="98"/>
                    </a:cubicBezTo>
                    <a:moveTo>
                      <a:pt x="105" y="80"/>
                    </a:moveTo>
                    <a:cubicBezTo>
                      <a:pt x="104" y="81"/>
                      <a:pt x="104" y="81"/>
                      <a:pt x="104" y="81"/>
                    </a:cubicBezTo>
                    <a:cubicBezTo>
                      <a:pt x="113" y="86"/>
                      <a:pt x="123" y="91"/>
                      <a:pt x="132" y="95"/>
                    </a:cubicBezTo>
                    <a:cubicBezTo>
                      <a:pt x="133" y="93"/>
                      <a:pt x="133" y="93"/>
                      <a:pt x="133" y="93"/>
                    </a:cubicBezTo>
                    <a:cubicBezTo>
                      <a:pt x="124" y="89"/>
                      <a:pt x="114" y="84"/>
                      <a:pt x="105" y="80"/>
                    </a:cubicBezTo>
                    <a:moveTo>
                      <a:pt x="612" y="71"/>
                    </a:moveTo>
                    <a:cubicBezTo>
                      <a:pt x="603" y="76"/>
                      <a:pt x="594" y="81"/>
                      <a:pt x="584" y="85"/>
                    </a:cubicBezTo>
                    <a:cubicBezTo>
                      <a:pt x="585" y="87"/>
                      <a:pt x="585" y="87"/>
                      <a:pt x="585" y="87"/>
                    </a:cubicBezTo>
                    <a:cubicBezTo>
                      <a:pt x="594" y="83"/>
                      <a:pt x="604" y="78"/>
                      <a:pt x="613" y="73"/>
                    </a:cubicBezTo>
                    <a:cubicBezTo>
                      <a:pt x="612" y="71"/>
                      <a:pt x="612" y="71"/>
                      <a:pt x="612" y="71"/>
                    </a:cubicBezTo>
                    <a:moveTo>
                      <a:pt x="51" y="49"/>
                    </a:moveTo>
                    <a:cubicBezTo>
                      <a:pt x="50" y="50"/>
                      <a:pt x="50" y="50"/>
                      <a:pt x="50" y="50"/>
                    </a:cubicBezTo>
                    <a:cubicBezTo>
                      <a:pt x="59" y="56"/>
                      <a:pt x="68" y="61"/>
                      <a:pt x="77" y="67"/>
                    </a:cubicBezTo>
                    <a:cubicBezTo>
                      <a:pt x="78" y="65"/>
                      <a:pt x="78" y="65"/>
                      <a:pt x="78" y="65"/>
                    </a:cubicBezTo>
                    <a:cubicBezTo>
                      <a:pt x="69" y="60"/>
                      <a:pt x="60" y="54"/>
                      <a:pt x="51" y="49"/>
                    </a:cubicBezTo>
                    <a:moveTo>
                      <a:pt x="665" y="38"/>
                    </a:moveTo>
                    <a:cubicBezTo>
                      <a:pt x="656" y="44"/>
                      <a:pt x="647" y="50"/>
                      <a:pt x="639" y="56"/>
                    </a:cubicBezTo>
                    <a:cubicBezTo>
                      <a:pt x="640" y="57"/>
                      <a:pt x="640" y="57"/>
                      <a:pt x="640" y="57"/>
                    </a:cubicBezTo>
                    <a:cubicBezTo>
                      <a:pt x="649" y="52"/>
                      <a:pt x="657" y="46"/>
                      <a:pt x="666" y="40"/>
                    </a:cubicBezTo>
                    <a:cubicBezTo>
                      <a:pt x="665" y="38"/>
                      <a:pt x="665" y="38"/>
                      <a:pt x="665" y="38"/>
                    </a:cubicBezTo>
                    <a:moveTo>
                      <a:pt x="1" y="12"/>
                    </a:moveTo>
                    <a:cubicBezTo>
                      <a:pt x="0" y="13"/>
                      <a:pt x="0" y="13"/>
                      <a:pt x="0" y="13"/>
                    </a:cubicBezTo>
                    <a:cubicBezTo>
                      <a:pt x="8" y="20"/>
                      <a:pt x="16" y="26"/>
                      <a:pt x="25" y="32"/>
                    </a:cubicBezTo>
                    <a:cubicBezTo>
                      <a:pt x="26" y="31"/>
                      <a:pt x="26" y="31"/>
                      <a:pt x="26" y="31"/>
                    </a:cubicBezTo>
                    <a:cubicBezTo>
                      <a:pt x="18" y="25"/>
                      <a:pt x="9" y="18"/>
                      <a:pt x="1" y="12"/>
                    </a:cubicBezTo>
                    <a:moveTo>
                      <a:pt x="713" y="0"/>
                    </a:moveTo>
                    <a:cubicBezTo>
                      <a:pt x="706" y="7"/>
                      <a:pt x="698" y="13"/>
                      <a:pt x="689" y="20"/>
                    </a:cubicBezTo>
                    <a:cubicBezTo>
                      <a:pt x="691" y="21"/>
                      <a:pt x="691" y="21"/>
                      <a:pt x="691" y="21"/>
                    </a:cubicBezTo>
                    <a:cubicBezTo>
                      <a:pt x="699" y="15"/>
                      <a:pt x="707" y="8"/>
                      <a:pt x="715" y="1"/>
                    </a:cubicBezTo>
                    <a:cubicBezTo>
                      <a:pt x="713" y="0"/>
                      <a:pt x="713" y="0"/>
                      <a:pt x="713"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36" name="直接连接符 335"/>
          <p:cNvCxnSpPr/>
          <p:nvPr/>
        </p:nvCxnSpPr>
        <p:spPr>
          <a:xfrm>
            <a:off x="7158379" y="3040390"/>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接连接符 336"/>
          <p:cNvCxnSpPr/>
          <p:nvPr/>
        </p:nvCxnSpPr>
        <p:spPr>
          <a:xfrm>
            <a:off x="7158379" y="4343994"/>
            <a:ext cx="2821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0" name="文本框 339"/>
          <p:cNvSpPr txBox="1"/>
          <p:nvPr/>
        </p:nvSpPr>
        <p:spPr>
          <a:xfrm>
            <a:off x="2335265" y="2790528"/>
            <a:ext cx="1423521" cy="830997"/>
          </a:xfrm>
          <a:prstGeom prst="rect">
            <a:avLst/>
          </a:prstGeom>
          <a:noFill/>
        </p:spPr>
        <p:txBody>
          <a:bodyPr wrap="square" rtlCol="0">
            <a:spAutoFit/>
          </a:bodyPr>
          <a:lstStyle/>
          <a:p>
            <a:pPr algn="ctr"/>
            <a:r>
              <a:rPr lang="zh-CN" altLang="en-US" sz="4800" dirty="0">
                <a:latin typeface="迷你简幼线" panose="03000509000000000000" pitchFamily="65" charset="-122"/>
                <a:ea typeface="迷你简幼线" panose="03000509000000000000" pitchFamily="65" charset="-122"/>
              </a:rPr>
              <a:t>目录</a:t>
            </a:r>
          </a:p>
        </p:txBody>
      </p:sp>
    </p:spTree>
    <p:extLst>
      <p:ext uri="{BB962C8B-B14F-4D97-AF65-F5344CB8AC3E}">
        <p14:creationId xmlns:p14="http://schemas.microsoft.com/office/powerpoint/2010/main" val="331263993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34"/>
                                        </p:tgtEl>
                                        <p:attrNameLst>
                                          <p:attrName>style.visibility</p:attrName>
                                        </p:attrNameLst>
                                      </p:cBhvr>
                                      <p:to>
                                        <p:strVal val="visible"/>
                                      </p:to>
                                    </p:set>
                                    <p:anim calcmode="lin" valueType="num">
                                      <p:cBhvr additive="base">
                                        <p:cTn id="7" dur="500" fill="hold"/>
                                        <p:tgtEl>
                                          <p:spTgt spid="334"/>
                                        </p:tgtEl>
                                        <p:attrNameLst>
                                          <p:attrName>ppt_x</p:attrName>
                                        </p:attrNameLst>
                                      </p:cBhvr>
                                      <p:tavLst>
                                        <p:tav tm="0">
                                          <p:val>
                                            <p:strVal val="0-#ppt_w/2"/>
                                          </p:val>
                                        </p:tav>
                                        <p:tav tm="100000">
                                          <p:val>
                                            <p:strVal val="#ppt_x"/>
                                          </p:val>
                                        </p:tav>
                                      </p:tavLst>
                                    </p:anim>
                                    <p:anim calcmode="lin" valueType="num">
                                      <p:cBhvr additive="base">
                                        <p:cTn id="8" dur="500" fill="hold"/>
                                        <p:tgtEl>
                                          <p:spTgt spid="3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40"/>
                                        </p:tgtEl>
                                        <p:attrNameLst>
                                          <p:attrName>style.visibility</p:attrName>
                                        </p:attrNameLst>
                                      </p:cBhvr>
                                      <p:to>
                                        <p:strVal val="visible"/>
                                      </p:to>
                                    </p:set>
                                    <p:anim calcmode="lin" valueType="num">
                                      <p:cBhvr additive="base">
                                        <p:cTn id="12" dur="500"/>
                                        <p:tgtEl>
                                          <p:spTgt spid="340"/>
                                        </p:tgtEl>
                                        <p:attrNameLst>
                                          <p:attrName>ppt_y</p:attrName>
                                        </p:attrNameLst>
                                      </p:cBhvr>
                                      <p:tavLst>
                                        <p:tav tm="0">
                                          <p:val>
                                            <p:strVal val="#ppt_y+#ppt_h*1.125000"/>
                                          </p:val>
                                        </p:tav>
                                        <p:tav tm="100000">
                                          <p:val>
                                            <p:strVal val="#ppt_y"/>
                                          </p:val>
                                        </p:tav>
                                      </p:tavLst>
                                    </p:anim>
                                    <p:animEffect transition="in" filter="wipe(up)">
                                      <p:cBhvr>
                                        <p:cTn id="13" dur="500"/>
                                        <p:tgtEl>
                                          <p:spTgt spid="340"/>
                                        </p:tgtEl>
                                      </p:cBhvr>
                                    </p:animEffect>
                                  </p:childTnLst>
                                </p:cTn>
                              </p:par>
                            </p:childTnLst>
                          </p:cTn>
                        </p:par>
                        <p:par>
                          <p:cTn id="14" fill="hold">
                            <p:stCondLst>
                              <p:cond delay="1050"/>
                            </p:stCondLst>
                            <p:childTnLst>
                              <p:par>
                                <p:cTn id="15" presetID="12" presetClass="entr" presetSubtype="4"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childTnLst>
                          </p:cTn>
                        </p:par>
                        <p:par>
                          <p:cTn id="19" fill="hold">
                            <p:stCondLst>
                              <p:cond delay="1900"/>
                            </p:stCondLst>
                            <p:childTnLst>
                              <p:par>
                                <p:cTn id="20" presetID="21" presetClass="entr" presetSubtype="1"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heel(1)">
                                      <p:cBhvr>
                                        <p:cTn id="22" dur="500"/>
                                        <p:tgtEl>
                                          <p:spTgt spid="67"/>
                                        </p:tgtEl>
                                      </p:cBhvr>
                                    </p:animEffect>
                                  </p:childTnLst>
                                </p:cTn>
                              </p:par>
                            </p:childTnLst>
                          </p:cTn>
                        </p:par>
                        <p:par>
                          <p:cTn id="23" fill="hold">
                            <p:stCondLst>
                              <p:cond delay="2400"/>
                            </p:stCondLst>
                            <p:childTnLst>
                              <p:par>
                                <p:cTn id="24" presetID="12" presetClass="entr" presetSubtype="4" fill="hold" grpId="0" nodeType="afterEffect">
                                  <p:stCondLst>
                                    <p:cond delay="0"/>
                                  </p:stCondLst>
                                  <p:iterate type="lt">
                                    <p:tmPct val="10000"/>
                                  </p:iterate>
                                  <p:childTnLst>
                                    <p:set>
                                      <p:cBhvr>
                                        <p:cTn id="25" dur="1" fill="hold">
                                          <p:stCondLst>
                                            <p:cond delay="0"/>
                                          </p:stCondLst>
                                        </p:cTn>
                                        <p:tgtEl>
                                          <p:spTgt spid="262"/>
                                        </p:tgtEl>
                                        <p:attrNameLst>
                                          <p:attrName>style.visibility</p:attrName>
                                        </p:attrNameLst>
                                      </p:cBhvr>
                                      <p:to>
                                        <p:strVal val="visible"/>
                                      </p:to>
                                    </p:set>
                                    <p:anim calcmode="lin" valueType="num">
                                      <p:cBhvr additive="base">
                                        <p:cTn id="26" dur="500"/>
                                        <p:tgtEl>
                                          <p:spTgt spid="262"/>
                                        </p:tgtEl>
                                        <p:attrNameLst>
                                          <p:attrName>ppt_y</p:attrName>
                                        </p:attrNameLst>
                                      </p:cBhvr>
                                      <p:tavLst>
                                        <p:tav tm="0">
                                          <p:val>
                                            <p:strVal val="#ppt_y+#ppt_h*1.125000"/>
                                          </p:val>
                                        </p:tav>
                                        <p:tav tm="100000">
                                          <p:val>
                                            <p:strVal val="#ppt_y"/>
                                          </p:val>
                                        </p:tav>
                                      </p:tavLst>
                                    </p:anim>
                                    <p:animEffect transition="in" filter="wipe(up)">
                                      <p:cBhvr>
                                        <p:cTn id="27" dur="500"/>
                                        <p:tgtEl>
                                          <p:spTgt spid="262"/>
                                        </p:tgtEl>
                                      </p:cBhvr>
                                    </p:animEffect>
                                  </p:childTnLst>
                                </p:cTn>
                              </p:par>
                            </p:childTnLst>
                          </p:cTn>
                        </p:par>
                        <p:par>
                          <p:cTn id="28" fill="hold">
                            <p:stCondLst>
                              <p:cond delay="2950"/>
                            </p:stCondLst>
                            <p:childTnLst>
                              <p:par>
                                <p:cTn id="29" presetID="22" presetClass="entr" presetSubtype="8" fill="hold" nodeType="afterEffect">
                                  <p:stCondLst>
                                    <p:cond delay="0"/>
                                  </p:stCondLst>
                                  <p:childTnLst>
                                    <p:set>
                                      <p:cBhvr>
                                        <p:cTn id="30" dur="1" fill="hold">
                                          <p:stCondLst>
                                            <p:cond delay="0"/>
                                          </p:stCondLst>
                                        </p:cTn>
                                        <p:tgtEl>
                                          <p:spTgt spid="336"/>
                                        </p:tgtEl>
                                        <p:attrNameLst>
                                          <p:attrName>style.visibility</p:attrName>
                                        </p:attrNameLst>
                                      </p:cBhvr>
                                      <p:to>
                                        <p:strVal val="visible"/>
                                      </p:to>
                                    </p:set>
                                    <p:animEffect transition="in" filter="wipe(left)">
                                      <p:cBhvr>
                                        <p:cTn id="31" dur="500"/>
                                        <p:tgtEl>
                                          <p:spTgt spid="336"/>
                                        </p:tgtEl>
                                      </p:cBhvr>
                                    </p:animEffect>
                                  </p:childTnLst>
                                </p:cTn>
                              </p:par>
                            </p:childTnLst>
                          </p:cTn>
                        </p:par>
                        <p:par>
                          <p:cTn id="32" fill="hold">
                            <p:stCondLst>
                              <p:cond delay="3450"/>
                            </p:stCondLst>
                            <p:childTnLst>
                              <p:par>
                                <p:cTn id="33" presetID="12" presetClass="entr" presetSubtype="1" fill="hold" grpId="0" nodeType="afterEffect">
                                  <p:stCondLst>
                                    <p:cond delay="0"/>
                                  </p:stCondLst>
                                  <p:iterate type="lt">
                                    <p:tmPct val="10000"/>
                                  </p:iterate>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50"/>
                                        <p:tgtEl>
                                          <p:spTgt spid="133"/>
                                        </p:tgtEl>
                                        <p:attrNameLst>
                                          <p:attrName>ppt_y</p:attrName>
                                        </p:attrNameLst>
                                      </p:cBhvr>
                                      <p:tavLst>
                                        <p:tav tm="0">
                                          <p:val>
                                            <p:strVal val="#ppt_y-#ppt_h*1.125000"/>
                                          </p:val>
                                        </p:tav>
                                        <p:tav tm="100000">
                                          <p:val>
                                            <p:strVal val="#ppt_y"/>
                                          </p:val>
                                        </p:tav>
                                      </p:tavLst>
                                    </p:anim>
                                    <p:animEffect transition="in" filter="wipe(down)">
                                      <p:cBhvr>
                                        <p:cTn id="36" dur="250"/>
                                        <p:tgtEl>
                                          <p:spTgt spid="133"/>
                                        </p:tgtEl>
                                      </p:cBhvr>
                                    </p:animEffect>
                                  </p:childTnLst>
                                </p:cTn>
                              </p:par>
                            </p:childTnLst>
                          </p:cTn>
                        </p:par>
                        <p:par>
                          <p:cTn id="37" fill="hold">
                            <p:stCondLst>
                              <p:cond delay="3825"/>
                            </p:stCondLst>
                            <p:childTnLst>
                              <p:par>
                                <p:cTn id="38" presetID="21" presetClass="entr" presetSubtype="1"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heel(1)">
                                      <p:cBhvr>
                                        <p:cTn id="40" dur="500"/>
                                        <p:tgtEl>
                                          <p:spTgt spid="21"/>
                                        </p:tgtEl>
                                      </p:cBhvr>
                                    </p:animEffect>
                                  </p:childTnLst>
                                </p:cTn>
                              </p:par>
                            </p:childTnLst>
                          </p:cTn>
                        </p:par>
                        <p:par>
                          <p:cTn id="41" fill="hold">
                            <p:stCondLst>
                              <p:cond delay="4325"/>
                            </p:stCondLst>
                            <p:childTnLst>
                              <p:par>
                                <p:cTn id="42" presetID="12" presetClass="entr" presetSubtype="4" fill="hold" grpId="0" nodeType="afterEffect">
                                  <p:stCondLst>
                                    <p:cond delay="0"/>
                                  </p:stCondLst>
                                  <p:iterate type="lt">
                                    <p:tmPct val="10000"/>
                                  </p:iterate>
                                  <p:childTnLst>
                                    <p:set>
                                      <p:cBhvr>
                                        <p:cTn id="43" dur="1" fill="hold">
                                          <p:stCondLst>
                                            <p:cond delay="0"/>
                                          </p:stCondLst>
                                        </p:cTn>
                                        <p:tgtEl>
                                          <p:spTgt spid="263"/>
                                        </p:tgtEl>
                                        <p:attrNameLst>
                                          <p:attrName>style.visibility</p:attrName>
                                        </p:attrNameLst>
                                      </p:cBhvr>
                                      <p:to>
                                        <p:strVal val="visible"/>
                                      </p:to>
                                    </p:set>
                                    <p:anim calcmode="lin" valueType="num">
                                      <p:cBhvr additive="base">
                                        <p:cTn id="44" dur="500"/>
                                        <p:tgtEl>
                                          <p:spTgt spid="263"/>
                                        </p:tgtEl>
                                        <p:attrNameLst>
                                          <p:attrName>ppt_y</p:attrName>
                                        </p:attrNameLst>
                                      </p:cBhvr>
                                      <p:tavLst>
                                        <p:tav tm="0">
                                          <p:val>
                                            <p:strVal val="#ppt_y+#ppt_h*1.125000"/>
                                          </p:val>
                                        </p:tav>
                                        <p:tav tm="100000">
                                          <p:val>
                                            <p:strVal val="#ppt_y"/>
                                          </p:val>
                                        </p:tav>
                                      </p:tavLst>
                                    </p:anim>
                                    <p:animEffect transition="in" filter="wipe(up)">
                                      <p:cBhvr>
                                        <p:cTn id="45" dur="500"/>
                                        <p:tgtEl>
                                          <p:spTgt spid="263"/>
                                        </p:tgtEl>
                                      </p:cBhvr>
                                    </p:animEffect>
                                  </p:childTnLst>
                                </p:cTn>
                              </p:par>
                            </p:childTnLst>
                          </p:cTn>
                        </p:par>
                        <p:par>
                          <p:cTn id="46" fill="hold">
                            <p:stCondLst>
                              <p:cond delay="4875"/>
                            </p:stCondLst>
                            <p:childTnLst>
                              <p:par>
                                <p:cTn id="47" presetID="22" presetClass="entr" presetSubtype="8" fill="hold" nodeType="afterEffect">
                                  <p:stCondLst>
                                    <p:cond delay="0"/>
                                  </p:stCondLst>
                                  <p:childTnLst>
                                    <p:set>
                                      <p:cBhvr>
                                        <p:cTn id="48" dur="1" fill="hold">
                                          <p:stCondLst>
                                            <p:cond delay="0"/>
                                          </p:stCondLst>
                                        </p:cTn>
                                        <p:tgtEl>
                                          <p:spTgt spid="337"/>
                                        </p:tgtEl>
                                        <p:attrNameLst>
                                          <p:attrName>style.visibility</p:attrName>
                                        </p:attrNameLst>
                                      </p:cBhvr>
                                      <p:to>
                                        <p:strVal val="visible"/>
                                      </p:to>
                                    </p:set>
                                    <p:animEffect transition="in" filter="wipe(left)">
                                      <p:cBhvr>
                                        <p:cTn id="49" dur="500"/>
                                        <p:tgtEl>
                                          <p:spTgt spid="337"/>
                                        </p:tgtEl>
                                      </p:cBhvr>
                                    </p:animEffect>
                                  </p:childTnLst>
                                </p:cTn>
                              </p:par>
                            </p:childTnLst>
                          </p:cTn>
                        </p:par>
                        <p:par>
                          <p:cTn id="50" fill="hold">
                            <p:stCondLst>
                              <p:cond delay="5375"/>
                            </p:stCondLst>
                            <p:childTnLst>
                              <p:par>
                                <p:cTn id="51" presetID="12" presetClass="entr" presetSubtype="1" fill="hold" grpId="0" nodeType="afterEffect">
                                  <p:stCondLst>
                                    <p:cond delay="0"/>
                                  </p:stCondLst>
                                  <p:iterate type="lt">
                                    <p:tmPct val="10000"/>
                                  </p:iterate>
                                  <p:childTnLst>
                                    <p:set>
                                      <p:cBhvr>
                                        <p:cTn id="52" dur="1" fill="hold">
                                          <p:stCondLst>
                                            <p:cond delay="0"/>
                                          </p:stCondLst>
                                        </p:cTn>
                                        <p:tgtEl>
                                          <p:spTgt spid="134"/>
                                        </p:tgtEl>
                                        <p:attrNameLst>
                                          <p:attrName>style.visibility</p:attrName>
                                        </p:attrNameLst>
                                      </p:cBhvr>
                                      <p:to>
                                        <p:strVal val="visible"/>
                                      </p:to>
                                    </p:set>
                                    <p:anim calcmode="lin" valueType="num">
                                      <p:cBhvr additive="base">
                                        <p:cTn id="53" dur="250"/>
                                        <p:tgtEl>
                                          <p:spTgt spid="134"/>
                                        </p:tgtEl>
                                        <p:attrNameLst>
                                          <p:attrName>ppt_y</p:attrName>
                                        </p:attrNameLst>
                                      </p:cBhvr>
                                      <p:tavLst>
                                        <p:tav tm="0">
                                          <p:val>
                                            <p:strVal val="#ppt_y-#ppt_h*1.125000"/>
                                          </p:val>
                                        </p:tav>
                                        <p:tav tm="100000">
                                          <p:val>
                                            <p:strVal val="#ppt_y"/>
                                          </p:val>
                                        </p:tav>
                                      </p:tavLst>
                                    </p:anim>
                                    <p:animEffect transition="in" filter="wipe(down)">
                                      <p:cBhvr>
                                        <p:cTn id="54" dur="2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3" grpId="0"/>
      <p:bldP spid="134" grpId="0"/>
      <p:bldP spid="262" grpId="0"/>
      <p:bldP spid="263" grpId="0"/>
      <p:bldP spid="3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3693319"/>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其核心思想是在数据空间中找到分散开的密集区域，简单来说就是画圈，其中要定义两个参数，一个是圈的最大半径，一个是一个圈里面最少应该容纳多少个点。</a:t>
            </a:r>
            <a:endParaRPr lang="en-US" altLang="zh-CN" b="1" dirty="0"/>
          </a:p>
          <a:p>
            <a:endParaRPr lang="en-US" altLang="zh-CN" b="1" dirty="0"/>
          </a:p>
          <a:p>
            <a:r>
              <a:rPr lang="zh-CN" altLang="en-US" dirty="0"/>
              <a:t>算法：</a:t>
            </a:r>
            <a:endParaRPr lang="en-US" altLang="zh-CN" dirty="0"/>
          </a:p>
          <a:p>
            <a:endParaRPr lang="en-US" altLang="zh-CN" dirty="0"/>
          </a:p>
          <a:p>
            <a:r>
              <a:rPr lang="en-US" altLang="zh-CN" dirty="0"/>
              <a:t>1.</a:t>
            </a:r>
            <a:r>
              <a:rPr lang="zh-CN" altLang="en-US" dirty="0"/>
              <a:t>从数据集中随机选择核心点</a:t>
            </a:r>
            <a:br>
              <a:rPr lang="zh-CN" altLang="en-US" dirty="0"/>
            </a:br>
            <a:r>
              <a:rPr lang="en-US" altLang="zh-CN" dirty="0"/>
              <a:t>2.</a:t>
            </a:r>
            <a:r>
              <a:rPr lang="zh-CN" altLang="en-US" dirty="0"/>
              <a:t>以一个核心点为圆心</a:t>
            </a:r>
            <a:r>
              <a:rPr lang="en-US" altLang="zh-CN" dirty="0"/>
              <a:t>,</a:t>
            </a:r>
            <a:r>
              <a:rPr lang="zh-CN" altLang="en-US" dirty="0"/>
              <a:t>做半径为</a:t>
            </a:r>
            <a:r>
              <a:rPr lang="en-US" altLang="zh-CN" dirty="0"/>
              <a:t>V</a:t>
            </a:r>
            <a:r>
              <a:rPr lang="zh-CN" altLang="en-US" dirty="0"/>
              <a:t>的圆</a:t>
            </a:r>
            <a:r>
              <a:rPr lang="en-US" altLang="zh-CN" dirty="0"/>
              <a:t>,</a:t>
            </a:r>
            <a:r>
              <a:rPr lang="zh-CN" altLang="en-US" dirty="0"/>
              <a:t>选择圆内圈入点的个数满足密度阈值的核心点</a:t>
            </a:r>
            <a:r>
              <a:rPr lang="en-US" altLang="zh-CN" dirty="0"/>
              <a:t>,</a:t>
            </a:r>
            <a:r>
              <a:rPr lang="zh-CN" altLang="en-US" dirty="0"/>
              <a:t>因此称这些点为核心对象</a:t>
            </a:r>
            <a:r>
              <a:rPr lang="en-US" altLang="zh-CN" dirty="0"/>
              <a:t>,</a:t>
            </a:r>
            <a:r>
              <a:rPr lang="zh-CN" altLang="en-US" dirty="0"/>
              <a:t>且将圈内的点形成一个簇</a:t>
            </a:r>
            <a:r>
              <a:rPr lang="en-US" altLang="zh-CN" dirty="0"/>
              <a:t>,</a:t>
            </a:r>
            <a:r>
              <a:rPr lang="zh-CN" altLang="en-US" dirty="0"/>
              <a:t>其中核心点直接密度可达周围的其他实心原点</a:t>
            </a:r>
            <a:r>
              <a:rPr lang="en-US" altLang="zh-CN" dirty="0"/>
              <a:t>;</a:t>
            </a:r>
            <a:br>
              <a:rPr lang="zh-CN" altLang="en-US" dirty="0"/>
            </a:br>
            <a:r>
              <a:rPr lang="en-US" altLang="zh-CN" dirty="0"/>
              <a:t>3.</a:t>
            </a:r>
            <a:r>
              <a:rPr lang="zh-CN" altLang="en-US" dirty="0"/>
              <a:t>合并这些相互重合的簇</a:t>
            </a:r>
            <a:endParaRPr lang="en-US" altLang="zh-CN" dirty="0"/>
          </a:p>
        </p:txBody>
      </p:sp>
    </p:spTree>
    <p:extLst>
      <p:ext uri="{BB962C8B-B14F-4D97-AF65-F5344CB8AC3E}">
        <p14:creationId xmlns:p14="http://schemas.microsoft.com/office/powerpoint/2010/main" val="284162621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2862322"/>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例子：</a:t>
            </a:r>
            <a:endParaRPr lang="en-US" altLang="zh-CN" dirty="0"/>
          </a:p>
          <a:p>
            <a:endParaRPr lang="en-US" altLang="zh-CN" dirty="0"/>
          </a:p>
          <a:p>
            <a:r>
              <a:rPr lang="zh-CN" altLang="en-US" dirty="0"/>
              <a:t>我们设定参数密度阈值</a:t>
            </a:r>
            <a:r>
              <a:rPr lang="en-US" altLang="zh-CN" dirty="0"/>
              <a:t>N=3</a:t>
            </a:r>
            <a:r>
              <a:rPr lang="zh-CN" altLang="en-US" dirty="0"/>
              <a:t>，也就是每个圈里必须满足</a:t>
            </a:r>
            <a:r>
              <a:rPr lang="en-US" altLang="zh-CN" dirty="0"/>
              <a:t>3</a:t>
            </a:r>
            <a:r>
              <a:rPr lang="zh-CN" altLang="en-US" dirty="0"/>
              <a:t>个点，才能称为一个簇，首先我们随机选取一些候选的核心点：</a:t>
            </a:r>
            <a:endParaRPr lang="en-US" altLang="zh-CN" dirty="0"/>
          </a:p>
          <a:p>
            <a:endParaRPr lang="en-US" altLang="zh-CN" dirty="0"/>
          </a:p>
          <a:p>
            <a:r>
              <a:rPr lang="zh-CN" altLang="en-US" dirty="0"/>
              <a:t>这些灰色点为核心点的候选：</a:t>
            </a:r>
            <a:endParaRPr lang="en-US" altLang="zh-CN" dirty="0"/>
          </a:p>
        </p:txBody>
      </p:sp>
      <p:pic>
        <p:nvPicPr>
          <p:cNvPr id="17410" name="Picture 2" descr="preview">
            <a:extLst>
              <a:ext uri="{FF2B5EF4-FFF2-40B4-BE49-F238E27FC236}">
                <a16:creationId xmlns:a16="http://schemas.microsoft.com/office/drawing/2014/main" id="{FD89DAA2-D899-4826-9902-649D51E45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3437244"/>
            <a:ext cx="4876566" cy="307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9973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6048672"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solidFill>
                  <a:srgbClr val="121212"/>
                </a:solidFill>
              </a:rPr>
              <a:t>以这些候选的核心点为圆心按照设定的半径画圆圈：</a:t>
            </a:r>
          </a:p>
        </p:txBody>
      </p:sp>
      <p:pic>
        <p:nvPicPr>
          <p:cNvPr id="19458" name="Picture 2" descr="preview">
            <a:extLst>
              <a:ext uri="{FF2B5EF4-FFF2-40B4-BE49-F238E27FC236}">
                <a16:creationId xmlns:a16="http://schemas.microsoft.com/office/drawing/2014/main" id="{4947A0F8-8244-4FE4-8BF3-D52E81A83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728" y="447055"/>
            <a:ext cx="5380689" cy="32079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79EA1A8-8AE2-4CA3-AD35-A5DA0D40C0CB}"/>
              </a:ext>
            </a:extLst>
          </p:cNvPr>
          <p:cNvSpPr/>
          <p:nvPr/>
        </p:nvSpPr>
        <p:spPr>
          <a:xfrm>
            <a:off x="479376" y="4748951"/>
            <a:ext cx="5832648" cy="1200329"/>
          </a:xfrm>
          <a:prstGeom prst="rect">
            <a:avLst/>
          </a:prstGeom>
        </p:spPr>
        <p:txBody>
          <a:bodyPr wrap="square">
            <a:spAutoFit/>
          </a:bodyPr>
          <a:lstStyle/>
          <a:p>
            <a:r>
              <a:rPr lang="zh-CN" altLang="en-US" dirty="0">
                <a:solidFill>
                  <a:srgbClr val="121212"/>
                </a:solidFill>
              </a:rPr>
              <a:t>如果圈内满足三个点，那就是一个簇，簇内点候选的核心点就是核心点：</a:t>
            </a:r>
          </a:p>
          <a:p>
            <a:r>
              <a:rPr lang="zh-CN" altLang="en-US" dirty="0">
                <a:solidFill>
                  <a:srgbClr val="121212"/>
                </a:solidFill>
              </a:rPr>
              <a:t>这些红色的点就是核心点，而灰色的点因为其圈内点数不满足阈值，所以不是核心点</a:t>
            </a:r>
            <a:endParaRPr lang="zh-CN" altLang="en-US" b="0" i="0" dirty="0">
              <a:solidFill>
                <a:srgbClr val="121212"/>
              </a:solidFill>
              <a:effectLst/>
            </a:endParaRPr>
          </a:p>
        </p:txBody>
      </p:sp>
      <p:pic>
        <p:nvPicPr>
          <p:cNvPr id="19460" name="Picture 4" descr="preview">
            <a:extLst>
              <a:ext uri="{FF2B5EF4-FFF2-40B4-BE49-F238E27FC236}">
                <a16:creationId xmlns:a16="http://schemas.microsoft.com/office/drawing/2014/main" id="{2C35AC03-6109-4D11-B036-C73E4CADC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1728" y="3630121"/>
            <a:ext cx="5380689" cy="330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0317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6048672"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合并重合的簇：</a:t>
            </a:r>
            <a:endParaRPr lang="zh-CN" altLang="en-US" dirty="0">
              <a:solidFill>
                <a:srgbClr val="121212"/>
              </a:solidFill>
            </a:endParaRPr>
          </a:p>
        </p:txBody>
      </p:sp>
      <p:sp>
        <p:nvSpPr>
          <p:cNvPr id="3" name="矩形 2">
            <a:extLst>
              <a:ext uri="{FF2B5EF4-FFF2-40B4-BE49-F238E27FC236}">
                <a16:creationId xmlns:a16="http://schemas.microsoft.com/office/drawing/2014/main" id="{279EA1A8-8AE2-4CA3-AD35-A5DA0D40C0CB}"/>
              </a:ext>
            </a:extLst>
          </p:cNvPr>
          <p:cNvSpPr/>
          <p:nvPr/>
        </p:nvSpPr>
        <p:spPr>
          <a:xfrm>
            <a:off x="479376" y="4748951"/>
            <a:ext cx="5832648" cy="369332"/>
          </a:xfrm>
          <a:prstGeom prst="rect">
            <a:avLst/>
          </a:prstGeom>
        </p:spPr>
        <p:txBody>
          <a:bodyPr wrap="square">
            <a:spAutoFit/>
          </a:bodyPr>
          <a:lstStyle/>
          <a:p>
            <a:r>
              <a:rPr lang="zh-CN" altLang="en-US" dirty="0"/>
              <a:t>得到两个</a:t>
            </a:r>
            <a:r>
              <a:rPr lang="en-US" altLang="zh-CN" dirty="0"/>
              <a:t>cluster:</a:t>
            </a:r>
          </a:p>
        </p:txBody>
      </p:sp>
      <p:pic>
        <p:nvPicPr>
          <p:cNvPr id="20482" name="Picture 2" descr="preview">
            <a:extLst>
              <a:ext uri="{FF2B5EF4-FFF2-40B4-BE49-F238E27FC236}">
                <a16:creationId xmlns:a16="http://schemas.microsoft.com/office/drawing/2014/main" id="{C0BAD8E0-8A34-471C-B7DF-4236F5E1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432" y="677887"/>
            <a:ext cx="5110985" cy="302189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preview">
            <a:extLst>
              <a:ext uri="{FF2B5EF4-FFF2-40B4-BE49-F238E27FC236}">
                <a16:creationId xmlns:a16="http://schemas.microsoft.com/office/drawing/2014/main" id="{BBB75A4D-C0E3-4FCC-A1B6-8E2239C66D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080" y="3699780"/>
            <a:ext cx="5933923" cy="315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11969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3416320"/>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根据网格的聚类</a:t>
            </a:r>
            <a:endParaRPr lang="en-US" altLang="zh-CN" b="1" dirty="0"/>
          </a:p>
          <a:p>
            <a:endParaRPr lang="en-US" altLang="zh-CN" b="1" dirty="0"/>
          </a:p>
          <a:p>
            <a:r>
              <a:rPr lang="zh-CN" altLang="en-US" dirty="0"/>
              <a:t>其原理是将数据空间划分为网格单元，将数据对象映射到网格单元中，并计算每个单元的密度。根据预设阈值来判断每个网格单元是不是高密度单元，由邻近的稠密单元组成“类”。</a:t>
            </a:r>
            <a:endParaRPr lang="en-US" altLang="zh-CN" dirty="0"/>
          </a:p>
          <a:p>
            <a:endParaRPr lang="en-US" altLang="zh-CN" b="1" dirty="0"/>
          </a:p>
          <a:p>
            <a:r>
              <a:rPr lang="zh-CN" altLang="en-US" dirty="0"/>
              <a:t>算法：</a:t>
            </a:r>
            <a:endParaRPr lang="en-US" altLang="zh-CN" dirty="0"/>
          </a:p>
          <a:p>
            <a:endParaRPr lang="en-US" altLang="zh-CN" dirty="0"/>
          </a:p>
          <a:p>
            <a:r>
              <a:rPr lang="en-US" altLang="zh-CN" dirty="0"/>
              <a:t>1.</a:t>
            </a:r>
            <a:r>
              <a:rPr lang="zh-CN" altLang="en-US" dirty="0"/>
              <a:t>将数据空间划分为网格单元</a:t>
            </a:r>
            <a:br>
              <a:rPr lang="zh-CN" altLang="en-US" dirty="0"/>
            </a:br>
            <a:r>
              <a:rPr lang="en-US" altLang="zh-CN" dirty="0"/>
              <a:t>2.</a:t>
            </a:r>
            <a:r>
              <a:rPr lang="zh-CN" altLang="en-US" dirty="0"/>
              <a:t>依照设置的阈值，判定网格单元是否稠密</a:t>
            </a:r>
            <a:br>
              <a:rPr lang="zh-CN" altLang="en-US" dirty="0"/>
            </a:br>
            <a:r>
              <a:rPr lang="en-US" altLang="zh-CN" dirty="0"/>
              <a:t>3.</a:t>
            </a:r>
            <a:r>
              <a:rPr lang="zh-CN" altLang="en-US" dirty="0"/>
              <a:t>合并相邻稠密的网格单元为一类</a:t>
            </a:r>
            <a:endParaRPr lang="en-US" altLang="zh-CN" dirty="0"/>
          </a:p>
        </p:txBody>
      </p:sp>
    </p:spTree>
    <p:extLst>
      <p:ext uri="{BB962C8B-B14F-4D97-AF65-F5344CB8AC3E}">
        <p14:creationId xmlns:p14="http://schemas.microsoft.com/office/powerpoint/2010/main" val="12191289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2031325"/>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例子：</a:t>
            </a:r>
            <a:endParaRPr lang="en-US" altLang="zh-CN" dirty="0"/>
          </a:p>
          <a:p>
            <a:endParaRPr lang="en-US" altLang="zh-CN" dirty="0"/>
          </a:p>
          <a:p>
            <a:r>
              <a:rPr lang="zh-CN" altLang="en-US" dirty="0"/>
              <a:t>选择一定宽度的格子来分割数据空间：</a:t>
            </a:r>
            <a:endParaRPr lang="en-US" altLang="zh-CN" dirty="0"/>
          </a:p>
        </p:txBody>
      </p:sp>
      <p:pic>
        <p:nvPicPr>
          <p:cNvPr id="21506" name="Picture 2" descr="preview">
            <a:extLst>
              <a:ext uri="{FF2B5EF4-FFF2-40B4-BE49-F238E27FC236}">
                <a16:creationId xmlns:a16="http://schemas.microsoft.com/office/drawing/2014/main" id="{369331D7-8BBE-481E-97DA-67569AC0C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032" y="2636912"/>
            <a:ext cx="4587230" cy="3626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53497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089232" cy="1477328"/>
          </a:xfrm>
          <a:prstGeom prst="rect">
            <a:avLst/>
          </a:prstGeom>
          <a:noFill/>
        </p:spPr>
        <p:txBody>
          <a:bodyPr wrap="square" rtlCol="0">
            <a:spAutoFit/>
          </a:bodyPr>
          <a:lstStyle/>
          <a:p>
            <a:r>
              <a:rPr lang="en-US" altLang="zh-CN" b="1" dirty="0"/>
              <a:t>2. </a:t>
            </a:r>
            <a:r>
              <a:rPr lang="zh-CN" altLang="en-US" b="1" dirty="0"/>
              <a:t>聚类算法</a:t>
            </a:r>
          </a:p>
          <a:p>
            <a:endParaRPr lang="en-US" altLang="zh-CN" b="1" dirty="0"/>
          </a:p>
          <a:p>
            <a:r>
              <a:rPr lang="zh-CN" altLang="en-US" b="1" dirty="0"/>
              <a:t>根据密度的聚类</a:t>
            </a:r>
            <a:endParaRPr lang="en-US" altLang="zh-CN" b="1" dirty="0"/>
          </a:p>
          <a:p>
            <a:endParaRPr lang="en-US" altLang="zh-CN" b="1" dirty="0"/>
          </a:p>
          <a:p>
            <a:r>
              <a:rPr lang="zh-CN" altLang="en-US" dirty="0"/>
              <a:t>设置阈值为</a:t>
            </a:r>
            <a:r>
              <a:rPr lang="en-US" altLang="zh-CN" dirty="0"/>
              <a:t>2</a:t>
            </a:r>
            <a:r>
              <a:rPr lang="zh-CN" altLang="en-US" dirty="0"/>
              <a:t>，将相邻稠密的格子合并形成一个“类”</a:t>
            </a:r>
            <a:r>
              <a:rPr lang="en-US" altLang="zh-CN" dirty="0"/>
              <a:t>:</a:t>
            </a:r>
          </a:p>
        </p:txBody>
      </p:sp>
      <p:pic>
        <p:nvPicPr>
          <p:cNvPr id="23554" name="Picture 2" descr="preview">
            <a:extLst>
              <a:ext uri="{FF2B5EF4-FFF2-40B4-BE49-F238E27FC236}">
                <a16:creationId xmlns:a16="http://schemas.microsoft.com/office/drawing/2014/main" id="{05475A61-BD07-465F-B8C8-4CDF04E2C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212" y="2636912"/>
            <a:ext cx="4738650" cy="373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8096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511824" y="3024248"/>
            <a:ext cx="3888432" cy="523220"/>
          </a:xfrm>
          <a:prstGeom prst="rect">
            <a:avLst/>
          </a:prstGeom>
          <a:noFill/>
        </p:spPr>
        <p:txBody>
          <a:bodyPr wrap="square" rtlCol="0">
            <a:spAutoFit/>
          </a:bodyPr>
          <a:lstStyle/>
          <a:p>
            <a:pPr algn="ctr"/>
            <a:r>
              <a:rPr lang="en-US" altLang="zh-CN" sz="2800" dirty="0" err="1">
                <a:solidFill>
                  <a:schemeClr val="bg1"/>
                </a:solidFill>
                <a:latin typeface="Agency FB" panose="020B0503020202020204" pitchFamily="34" charset="0"/>
              </a:rPr>
              <a:t>KMeans</a:t>
            </a:r>
            <a:r>
              <a:rPr lang="zh-CN" altLang="en-US" sz="2800" dirty="0">
                <a:solidFill>
                  <a:schemeClr val="bg1"/>
                </a:solidFill>
                <a:latin typeface="Agency FB" panose="020B0503020202020204" pitchFamily="34" charset="0"/>
              </a:rPr>
              <a:t>广告效果聚类分析</a:t>
            </a:r>
          </a:p>
        </p:txBody>
      </p:sp>
    </p:spTree>
    <p:extLst>
      <p:ext uri="{BB962C8B-B14F-4D97-AF65-F5344CB8AC3E}">
        <p14:creationId xmlns:p14="http://schemas.microsoft.com/office/powerpoint/2010/main" val="131153822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5016758"/>
          </a:xfrm>
          <a:prstGeom prst="rect">
            <a:avLst/>
          </a:prstGeom>
          <a:noFill/>
        </p:spPr>
        <p:txBody>
          <a:bodyPr wrap="square" rtlCol="0">
            <a:spAutoFit/>
          </a:bodyPr>
          <a:lstStyle/>
          <a:p>
            <a:r>
              <a:rPr lang="zh-CN" altLang="en-US" sz="2000" dirty="0"/>
              <a:t>随着流量成本的提高，高质量的流量媒体越来越分散，相信以精细化运营为基础导向的流量运营工作，必然会增加对数据的依赖程度。如何降低流量成本、增加流量规模、提高广告转化效果成为企业的重要诉求。</a:t>
            </a:r>
            <a:endParaRPr lang="en-US" altLang="zh-CN" sz="2000" dirty="0"/>
          </a:p>
          <a:p>
            <a:endParaRPr lang="en-US" altLang="zh-CN" sz="2000" dirty="0"/>
          </a:p>
          <a:p>
            <a:r>
              <a:rPr lang="zh-CN" altLang="en-US" sz="2000" b="1" dirty="0"/>
              <a:t>案列描述：</a:t>
            </a:r>
            <a:endParaRPr lang="en-US" altLang="zh-CN" sz="2000" b="1" dirty="0"/>
          </a:p>
          <a:p>
            <a:endParaRPr lang="en-US" altLang="zh-CN" sz="2000" dirty="0"/>
          </a:p>
          <a:p>
            <a:r>
              <a:rPr lang="zh-CN" altLang="en-US" sz="2000" dirty="0"/>
              <a:t>企业由于投放的广告渠道比较多，需要对其做广告效果分析以实现有针对性的广告效果测量和优化工作。</a:t>
            </a:r>
            <a:endParaRPr lang="en-US" altLang="zh-CN" sz="2000" dirty="0"/>
          </a:p>
          <a:p>
            <a:endParaRPr lang="en-US" altLang="zh-CN" sz="2000" dirty="0"/>
          </a:p>
          <a:p>
            <a:r>
              <a:rPr lang="zh-CN" altLang="en-US" sz="2000" b="1" dirty="0"/>
              <a:t>基本问题：</a:t>
            </a:r>
            <a:endParaRPr lang="en-US" altLang="zh-CN" sz="2000" b="1" dirty="0"/>
          </a:p>
          <a:p>
            <a:endParaRPr lang="en-US" altLang="zh-CN" sz="2000" dirty="0"/>
          </a:p>
          <a:p>
            <a:pPr marL="342900" indent="-342900">
              <a:buFont typeface="Wingdings" panose="05000000000000000000" pitchFamily="2" charset="2"/>
              <a:buChar char="l"/>
            </a:pPr>
            <a:r>
              <a:rPr lang="zh-CN" altLang="en-US" sz="2000" dirty="0"/>
              <a:t>广告渠道的范畴是什么？</a:t>
            </a:r>
            <a:endParaRPr lang="en-US" altLang="zh-CN" sz="2000" dirty="0"/>
          </a:p>
          <a:p>
            <a:pPr marL="342900" indent="-342900">
              <a:buFont typeface="Wingdings" panose="05000000000000000000" pitchFamily="2" charset="2"/>
              <a:buChar char="l"/>
            </a:pPr>
            <a:r>
              <a:rPr lang="zh-CN" altLang="en-US" sz="2000" dirty="0"/>
              <a:t>具体包括哪些渠道？</a:t>
            </a:r>
          </a:p>
          <a:p>
            <a:pPr marL="342900" indent="-342900">
              <a:buFont typeface="Wingdings" panose="05000000000000000000" pitchFamily="2" charset="2"/>
              <a:buChar char="l"/>
            </a:pPr>
            <a:r>
              <a:rPr lang="zh-CN" altLang="en-US" sz="2000" dirty="0"/>
              <a:t>数据集时间选择哪个时间段？</a:t>
            </a:r>
            <a:endParaRPr lang="en-US" altLang="zh-CN" sz="2000" dirty="0"/>
          </a:p>
          <a:p>
            <a:pPr marL="342900" indent="-342900">
              <a:buFont typeface="Wingdings" panose="05000000000000000000" pitchFamily="2" charset="2"/>
              <a:buChar char="l"/>
            </a:pPr>
            <a:r>
              <a:rPr lang="zh-CN" altLang="en-US" sz="2000" dirty="0"/>
              <a:t>数据集选择哪些维度和指标？</a:t>
            </a:r>
            <a:endParaRPr lang="en-US" altLang="zh-CN" sz="2000" dirty="0"/>
          </a:p>
          <a:p>
            <a:pPr marL="342900" indent="-342900">
              <a:buFont typeface="Wingdings" panose="05000000000000000000" pitchFamily="2" charset="2"/>
              <a:buChar char="l"/>
            </a:pPr>
            <a:r>
              <a:rPr lang="zh-CN" altLang="en-US" sz="2000" dirty="0"/>
              <a:t>专题分析要解决什么问题？</a:t>
            </a:r>
          </a:p>
        </p:txBody>
      </p:sp>
    </p:spTree>
    <p:extLst>
      <p:ext uri="{BB962C8B-B14F-4D97-AF65-F5344CB8AC3E}">
        <p14:creationId xmlns:p14="http://schemas.microsoft.com/office/powerpoint/2010/main" val="175566240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3477875"/>
          </a:xfrm>
          <a:prstGeom prst="rect">
            <a:avLst/>
          </a:prstGeom>
          <a:noFill/>
        </p:spPr>
        <p:txBody>
          <a:bodyPr wrap="square" rtlCol="0">
            <a:spAutoFit/>
          </a:bodyPr>
          <a:lstStyle/>
          <a:p>
            <a:r>
              <a:rPr lang="zh-CN" altLang="en-US" sz="2000" b="1" dirty="0"/>
              <a:t>问题转化为条件：</a:t>
            </a:r>
            <a:endParaRPr lang="en-US" altLang="zh-CN" sz="2000" b="1" dirty="0"/>
          </a:p>
          <a:p>
            <a:endParaRPr lang="en-US" altLang="zh-CN" sz="2000" dirty="0"/>
          </a:p>
          <a:p>
            <a:pPr marL="342900" indent="-342900">
              <a:buFont typeface="Wingdings" panose="05000000000000000000" pitchFamily="2" charset="2"/>
              <a:buChar char="l"/>
            </a:pPr>
            <a:r>
              <a:rPr lang="zh-CN" altLang="en-US" sz="2000" dirty="0"/>
              <a:t>广告渠道的范畴是什么？具体包括哪些渠道？</a:t>
            </a:r>
            <a:endParaRPr lang="en-US" altLang="zh-CN" sz="2000" dirty="0"/>
          </a:p>
          <a:p>
            <a:r>
              <a:rPr lang="en-US" altLang="zh-CN" sz="2000" dirty="0"/>
              <a:t>      ——</a:t>
            </a:r>
            <a:r>
              <a:rPr lang="zh-CN" altLang="en-US" sz="2000" dirty="0"/>
              <a:t>所有站外标记的广告类渠道</a:t>
            </a:r>
          </a:p>
          <a:p>
            <a:pPr marL="342900" indent="-342900">
              <a:buFont typeface="Wingdings" panose="05000000000000000000" pitchFamily="2" charset="2"/>
              <a:buChar char="l"/>
            </a:pPr>
            <a:r>
              <a:rPr lang="zh-CN" altLang="en-US" sz="2000" dirty="0"/>
              <a:t>数据集时间选择哪个时间段？</a:t>
            </a:r>
            <a:endParaRPr lang="en-US" altLang="zh-CN" sz="2000" dirty="0"/>
          </a:p>
          <a:p>
            <a:r>
              <a:rPr lang="en-US" altLang="zh-CN" sz="2000" dirty="0"/>
              <a:t>  </a:t>
            </a:r>
            <a:r>
              <a:rPr lang="zh-CN" altLang="en-US" sz="2000" dirty="0"/>
              <a:t>    </a:t>
            </a:r>
            <a:r>
              <a:rPr lang="en-US" altLang="zh-CN" sz="2000" dirty="0"/>
              <a:t>——</a:t>
            </a:r>
            <a:r>
              <a:rPr lang="zh-CN" altLang="en-US" sz="2000" dirty="0"/>
              <a:t>最近</a:t>
            </a:r>
            <a:r>
              <a:rPr lang="en-US" altLang="zh-CN" sz="2000" dirty="0"/>
              <a:t>90</a:t>
            </a:r>
            <a:r>
              <a:rPr lang="zh-CN" altLang="en-US" sz="2000" dirty="0"/>
              <a:t>天的数据</a:t>
            </a:r>
          </a:p>
          <a:p>
            <a:pPr marL="342900" indent="-342900">
              <a:buFont typeface="Wingdings" panose="05000000000000000000" pitchFamily="2" charset="2"/>
              <a:buChar char="l"/>
            </a:pPr>
            <a:r>
              <a:rPr lang="zh-CN" altLang="en-US" sz="2000" dirty="0"/>
              <a:t>数据集选择哪些维度和指标？</a:t>
            </a:r>
            <a:endParaRPr lang="en-US" altLang="zh-CN" sz="2000" dirty="0"/>
          </a:p>
          <a:p>
            <a:r>
              <a:rPr lang="en-US" altLang="zh-CN" sz="2000" dirty="0"/>
              <a:t>      ——</a:t>
            </a:r>
            <a:r>
              <a:rPr lang="zh-CN" altLang="en-US" sz="2000" dirty="0"/>
              <a:t>渠道代号、日均</a:t>
            </a:r>
            <a:r>
              <a:rPr lang="en-US" altLang="zh-CN" sz="2000" dirty="0" err="1"/>
              <a:t>uv</a:t>
            </a:r>
            <a:r>
              <a:rPr lang="zh-CN" altLang="en-US" sz="2000" dirty="0"/>
              <a:t>、平均注册率、平均搜索量、访问深度、平均停留时间、订单转化率、投放总时间、素材类型、广告类型、合作方式、广告尺寸、广告卖点。</a:t>
            </a:r>
          </a:p>
          <a:p>
            <a:pPr marL="342900" indent="-342900">
              <a:buFont typeface="Wingdings" panose="05000000000000000000" pitchFamily="2" charset="2"/>
              <a:buChar char="l"/>
            </a:pPr>
            <a:r>
              <a:rPr lang="zh-CN" altLang="en-US" sz="2000" dirty="0"/>
              <a:t>专题分析要解决什么问题？</a:t>
            </a:r>
            <a:endParaRPr lang="en-US" altLang="zh-CN" sz="2000" dirty="0"/>
          </a:p>
          <a:p>
            <a:r>
              <a:rPr lang="en-US" altLang="zh-CN" sz="2000" dirty="0"/>
              <a:t>      ——</a:t>
            </a:r>
            <a:r>
              <a:rPr lang="zh-CN" altLang="en-US" sz="2000" dirty="0"/>
              <a:t>将广告分类并找出其重要特征，为接下来的业务探讨和数据分析提供支持。</a:t>
            </a:r>
          </a:p>
        </p:txBody>
      </p:sp>
    </p:spTree>
    <p:extLst>
      <p:ext uri="{BB962C8B-B14F-4D97-AF65-F5344CB8AC3E}">
        <p14:creationId xmlns:p14="http://schemas.microsoft.com/office/powerpoint/2010/main" val="7632977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2902604" y="116631"/>
            <a:ext cx="6624736" cy="6614789"/>
          </a:xfrm>
          <a:prstGeom prst="rect">
            <a:avLst/>
          </a:prstGeom>
        </p:spPr>
      </p:pic>
      <p:sp>
        <p:nvSpPr>
          <p:cNvPr id="3" name="椭圆 2"/>
          <p:cNvSpPr/>
          <p:nvPr/>
        </p:nvSpPr>
        <p:spPr>
          <a:xfrm>
            <a:off x="2902604" y="89887"/>
            <a:ext cx="6619762" cy="66197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6202121" y="40199"/>
            <a:ext cx="72008" cy="7200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375920" y="2852936"/>
            <a:ext cx="1800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239365" y="183666"/>
            <a:ext cx="0" cy="5040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375920" y="1525073"/>
            <a:ext cx="1800200" cy="1323439"/>
          </a:xfrm>
          <a:prstGeom prst="rect">
            <a:avLst/>
          </a:prstGeom>
          <a:noFill/>
        </p:spPr>
        <p:txBody>
          <a:bodyPr wrap="square" rtlCol="0">
            <a:spAutoFit/>
          </a:bodyPr>
          <a:lstStyle/>
          <a:p>
            <a:pPr algn="ctr"/>
            <a:r>
              <a:rPr lang="en-US" altLang="zh-CN" sz="8000" dirty="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6" name="文本框 15"/>
          <p:cNvSpPr txBox="1"/>
          <p:nvPr/>
        </p:nvSpPr>
        <p:spPr>
          <a:xfrm>
            <a:off x="4439816" y="3024247"/>
            <a:ext cx="3672408" cy="523220"/>
          </a:xfrm>
          <a:prstGeom prst="rect">
            <a:avLst/>
          </a:prstGeom>
          <a:noFill/>
        </p:spPr>
        <p:txBody>
          <a:bodyPr wrap="square" rtlCol="0">
            <a:spAutoFit/>
          </a:bodyPr>
          <a:lstStyle/>
          <a:p>
            <a:pPr algn="ctr"/>
            <a:r>
              <a:rPr lang="zh-CN" altLang="en-US" sz="2800" dirty="0">
                <a:solidFill>
                  <a:schemeClr val="bg1"/>
                </a:solidFill>
                <a:latin typeface="Agency FB" panose="020B0503020202020204" pitchFamily="34" charset="0"/>
              </a:rPr>
              <a:t>聚类分析方法</a:t>
            </a:r>
          </a:p>
        </p:txBody>
      </p:sp>
    </p:spTree>
    <p:extLst>
      <p:ext uri="{BB962C8B-B14F-4D97-AF65-F5344CB8AC3E}">
        <p14:creationId xmlns:p14="http://schemas.microsoft.com/office/powerpoint/2010/main" val="10936151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par>
                                <p:cTn id="8" presetID="1" presetClass="path" presetSubtype="0" accel="50000" decel="50000" fill="hold" grpId="0" nodeType="withEffect">
                                  <p:stCondLst>
                                    <p:cond delay="50"/>
                                  </p:stCondLst>
                                  <p:childTnLst>
                                    <p:animMotion origin="layout" path="M 1.45833E-6 -1.11111E-6 C 0.15 -1.11111E-6 0.27174 0.21574 0.27174 0.48264 C 0.27174 0.74884 0.15 0.96528 1.45833E-6 0.96528 C -0.15 0.96528 -0.27123 0.74884 -0.27123 0.48264 C -0.27123 0.21574 -0.15 -1.11111E-6 1.45833E-6 -1.11111E-6 Z " pathEditMode="relative" rAng="0" ptsTypes="AAAAA">
                                      <p:cBhvr>
                                        <p:cTn id="9" dur="1000" fill="hold"/>
                                        <p:tgtEl>
                                          <p:spTgt spid="4"/>
                                        </p:tgtEl>
                                        <p:attrNameLst>
                                          <p:attrName>ppt_x</p:attrName>
                                          <p:attrName>ppt_y</p:attrName>
                                        </p:attrNameLst>
                                      </p:cBhvr>
                                      <p:rCtr x="26" y="48264"/>
                                    </p:animMotion>
                                  </p:childTnLst>
                                </p:cTn>
                              </p:par>
                              <p:par>
                                <p:cTn id="10" presetID="21" presetClass="exit" presetSubtype="1" fill="hold" grpId="1" nodeType="withEffect">
                                  <p:stCondLst>
                                    <p:cond delay="1000"/>
                                  </p:stCondLst>
                                  <p:childTnLst>
                                    <p:animEffect transition="out" filter="wheel(1)">
                                      <p:cBhvr>
                                        <p:cTn id="11" dur="1000"/>
                                        <p:tgtEl>
                                          <p:spTgt spid="3"/>
                                        </p:tgtEl>
                                      </p:cBhvr>
                                    </p:animEffect>
                                    <p:set>
                                      <p:cBhvr>
                                        <p:cTn id="12" dur="1" fill="hold">
                                          <p:stCondLst>
                                            <p:cond delay="999"/>
                                          </p:stCondLst>
                                        </p:cTn>
                                        <p:tgtEl>
                                          <p:spTgt spid="3"/>
                                        </p:tgtEl>
                                        <p:attrNameLst>
                                          <p:attrName>style.visibility</p:attrName>
                                        </p:attrNameLst>
                                      </p:cBhvr>
                                      <p:to>
                                        <p:strVal val="hidden"/>
                                      </p:to>
                                    </p:set>
                                  </p:childTnLst>
                                </p:cTn>
                              </p:par>
                              <p:par>
                                <p:cTn id="13" presetID="6" presetClass="entr" presetSubtype="16"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circle(in)">
                                      <p:cBhvr>
                                        <p:cTn id="15" dur="1500"/>
                                        <p:tgtEl>
                                          <p:spTgt spid="14"/>
                                        </p:tgtEl>
                                      </p:cBhvr>
                                    </p:animEffect>
                                  </p:childTnLst>
                                </p:cTn>
                              </p:par>
                            </p:childTnLst>
                          </p:cTn>
                        </p:par>
                        <p:par>
                          <p:cTn id="16" fill="hold">
                            <p:stCondLst>
                              <p:cond delay="2500"/>
                            </p:stCondLst>
                            <p:childTnLst>
                              <p:par>
                                <p:cTn id="17" presetID="1" presetClass="exit" presetSubtype="0" fill="hold" grpId="1" nodeType="after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150"/>
                                        <p:tgtEl>
                                          <p:spTgt spid="7"/>
                                        </p:tgtEl>
                                      </p:cBhvr>
                                    </p:animEffect>
                                  </p:childTnLst>
                                </p:cTn>
                              </p:par>
                            </p:childTnLst>
                          </p:cTn>
                        </p:par>
                        <p:par>
                          <p:cTn id="23" fill="hold">
                            <p:stCondLst>
                              <p:cond delay="2650"/>
                            </p:stCondLst>
                            <p:childTnLst>
                              <p:par>
                                <p:cTn id="24" presetID="42" presetClass="path" presetSubtype="0" accel="50000" fill="hold" nodeType="afterEffect">
                                  <p:stCondLst>
                                    <p:cond delay="0"/>
                                  </p:stCondLst>
                                  <p:childTnLst>
                                    <p:animMotion origin="layout" path="M 1.25E-6 4.07407E-6 L 1.25E-6 0.28958 " pathEditMode="relative" rAng="0" ptsTypes="AA">
                                      <p:cBhvr>
                                        <p:cTn id="25" dur="500" fill="hold"/>
                                        <p:tgtEl>
                                          <p:spTgt spid="7"/>
                                        </p:tgtEl>
                                        <p:attrNameLst>
                                          <p:attrName>ppt_x</p:attrName>
                                          <p:attrName>ppt_y</p:attrName>
                                        </p:attrNameLst>
                                      </p:cBhvr>
                                      <p:rCtr x="0" y="14468"/>
                                    </p:animMotion>
                                  </p:childTnLst>
                                </p:cTn>
                              </p:par>
                              <p:par>
                                <p:cTn id="26" presetID="22" presetClass="exit" presetSubtype="1" fill="hold" nodeType="withEffect">
                                  <p:stCondLst>
                                    <p:cond delay="250"/>
                                  </p:stCondLst>
                                  <p:childTnLst>
                                    <p:animEffect transition="out" filter="wipe(up)">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3400"/>
                            </p:stCondLst>
                            <p:childTnLst>
                              <p:par>
                                <p:cTn id="30" presetID="16" presetClass="entr" presetSubtype="37"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outVertical)">
                                      <p:cBhvr>
                                        <p:cTn id="32" dur="350"/>
                                        <p:tgtEl>
                                          <p:spTgt spid="5"/>
                                        </p:tgtEl>
                                      </p:cBhvr>
                                    </p:animEffect>
                                  </p:childTnLst>
                                </p:cTn>
                              </p:par>
                            </p:childTnLst>
                          </p:cTn>
                        </p:par>
                        <p:par>
                          <p:cTn id="33" fill="hold">
                            <p:stCondLst>
                              <p:cond delay="3750"/>
                            </p:stCondLst>
                            <p:childTnLst>
                              <p:par>
                                <p:cTn id="34" presetID="12" presetClass="entr" presetSubtype="4" fill="hold" grpId="0" nodeType="after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p:tgtEl>
                                          <p:spTgt spid="15"/>
                                        </p:tgtEl>
                                        <p:attrNameLst>
                                          <p:attrName>ppt_y</p:attrName>
                                        </p:attrNameLst>
                                      </p:cBhvr>
                                      <p:tavLst>
                                        <p:tav tm="0">
                                          <p:val>
                                            <p:strVal val="#ppt_y+#ppt_h*1.125000"/>
                                          </p:val>
                                        </p:tav>
                                        <p:tav tm="100000">
                                          <p:val>
                                            <p:strVal val="#ppt_y"/>
                                          </p:val>
                                        </p:tav>
                                      </p:tavLst>
                                    </p:anim>
                                    <p:animEffect transition="in" filter="wipe(up)">
                                      <p:cBhvr>
                                        <p:cTn id="37" dur="500"/>
                                        <p:tgtEl>
                                          <p:spTgt spid="15"/>
                                        </p:tgtEl>
                                      </p:cBhvr>
                                    </p:animEffect>
                                  </p:childTnLst>
                                </p:cTn>
                              </p:par>
                            </p:childTnLst>
                          </p:cTn>
                        </p:par>
                        <p:par>
                          <p:cTn id="38" fill="hold">
                            <p:stCondLst>
                              <p:cond delay="4300"/>
                            </p:stCondLst>
                            <p:childTnLst>
                              <p:par>
                                <p:cTn id="39" presetID="12" presetClass="entr" presetSubtype="1"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zh-CN" altLang="en-US" sz="2000" dirty="0"/>
              <a:t>广告渠道分布示例：</a:t>
            </a:r>
          </a:p>
        </p:txBody>
      </p:sp>
      <p:pic>
        <p:nvPicPr>
          <p:cNvPr id="24578" name="Picture 2" descr="preview">
            <a:extLst>
              <a:ext uri="{FF2B5EF4-FFF2-40B4-BE49-F238E27FC236}">
                <a16:creationId xmlns:a16="http://schemas.microsoft.com/office/drawing/2014/main" id="{BA1B6169-57F9-4AB4-8D0B-9123641C6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2420888"/>
            <a:ext cx="729615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11838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2954655"/>
          </a:xfrm>
          <a:prstGeom prst="rect">
            <a:avLst/>
          </a:prstGeom>
          <a:noFill/>
        </p:spPr>
        <p:txBody>
          <a:bodyPr wrap="square" rtlCol="0">
            <a:spAutoFit/>
          </a:bodyPr>
          <a:lstStyle/>
          <a:p>
            <a:r>
              <a:rPr lang="zh-CN" altLang="en-US" sz="2000" b="1" dirty="0"/>
              <a:t>案列数据：</a:t>
            </a:r>
            <a:endParaRPr lang="en-US" altLang="zh-CN" sz="2000" b="1" dirty="0"/>
          </a:p>
          <a:p>
            <a:endParaRPr lang="en-US" altLang="zh-CN" sz="2000" dirty="0"/>
          </a:p>
          <a:p>
            <a:r>
              <a:rPr lang="zh-CN" altLang="en-US" dirty="0"/>
              <a:t>该数据来自某企业的营销部门，该数据结合营销数据、网站分析系统数据和运营系统数据。</a:t>
            </a:r>
            <a:endParaRPr lang="en-US" altLang="zh-CN" dirty="0"/>
          </a:p>
          <a:p>
            <a:endParaRPr lang="en-US" altLang="zh-CN" dirty="0"/>
          </a:p>
          <a:p>
            <a:r>
              <a:rPr lang="zh-CN" altLang="en-US" dirty="0"/>
              <a:t>数据概况如下：</a:t>
            </a:r>
            <a:endParaRPr lang="en-US" altLang="zh-CN" dirty="0"/>
          </a:p>
          <a:p>
            <a:endParaRPr lang="en-US" altLang="zh-CN" sz="2000" dirty="0"/>
          </a:p>
          <a:p>
            <a:r>
              <a:rPr lang="zh-CN" altLang="en-US" dirty="0"/>
              <a:t>维度数：除渠道唯一标记外，共有</a:t>
            </a:r>
            <a:r>
              <a:rPr lang="en-US" altLang="zh-CN" dirty="0"/>
              <a:t>12</a:t>
            </a:r>
            <a:r>
              <a:rPr lang="zh-CN" altLang="en-US" dirty="0"/>
              <a:t>个维度</a:t>
            </a:r>
          </a:p>
          <a:p>
            <a:r>
              <a:rPr lang="zh-CN" altLang="en-US" dirty="0"/>
              <a:t>数据记录数：</a:t>
            </a:r>
            <a:r>
              <a:rPr lang="en-US" altLang="zh-CN" dirty="0"/>
              <a:t>889</a:t>
            </a:r>
          </a:p>
          <a:p>
            <a:r>
              <a:rPr lang="zh-CN" altLang="en-US" dirty="0"/>
              <a:t>是否有</a:t>
            </a:r>
            <a:r>
              <a:rPr lang="en-US" altLang="zh-CN" dirty="0" err="1"/>
              <a:t>na</a:t>
            </a:r>
            <a:r>
              <a:rPr lang="zh-CN" altLang="en-US" dirty="0"/>
              <a:t>值：有</a:t>
            </a:r>
          </a:p>
          <a:p>
            <a:r>
              <a:rPr lang="zh-CN" altLang="en-US" dirty="0"/>
              <a:t>是否有异常值：有</a:t>
            </a:r>
          </a:p>
        </p:txBody>
      </p:sp>
    </p:spTree>
    <p:extLst>
      <p:ext uri="{BB962C8B-B14F-4D97-AF65-F5344CB8AC3E}">
        <p14:creationId xmlns:p14="http://schemas.microsoft.com/office/powerpoint/2010/main" val="359355236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zh-CN" altLang="en-US" sz="2000" b="1" dirty="0"/>
              <a:t>数据字段说明：</a:t>
            </a:r>
            <a:endParaRPr lang="en-US" altLang="zh-CN" sz="2000" b="1" dirty="0"/>
          </a:p>
        </p:txBody>
      </p:sp>
      <p:graphicFrame>
        <p:nvGraphicFramePr>
          <p:cNvPr id="2" name="表格 2">
            <a:extLst>
              <a:ext uri="{FF2B5EF4-FFF2-40B4-BE49-F238E27FC236}">
                <a16:creationId xmlns:a16="http://schemas.microsoft.com/office/drawing/2014/main" id="{E806C7CA-003F-41FD-9A31-23AD507A62C1}"/>
              </a:ext>
            </a:extLst>
          </p:cNvPr>
          <p:cNvGraphicFramePr>
            <a:graphicFrameLocks noGrp="1"/>
          </p:cNvGraphicFramePr>
          <p:nvPr>
            <p:extLst>
              <p:ext uri="{D42A27DB-BD31-4B8C-83A1-F6EECF244321}">
                <p14:modId xmlns:p14="http://schemas.microsoft.com/office/powerpoint/2010/main" val="2744212047"/>
              </p:ext>
            </p:extLst>
          </p:nvPr>
        </p:nvGraphicFramePr>
        <p:xfrm>
          <a:off x="2621125" y="836712"/>
          <a:ext cx="9577063" cy="6268720"/>
        </p:xfrm>
        <a:graphic>
          <a:graphicData uri="http://schemas.openxmlformats.org/drawingml/2006/table">
            <a:tbl>
              <a:tblPr firstRow="1" bandRow="1">
                <a:tableStyleId>{5C22544A-7EE6-4342-B048-85BDC9FD1C3A}</a:tableStyleId>
              </a:tblPr>
              <a:tblGrid>
                <a:gridCol w="2195494">
                  <a:extLst>
                    <a:ext uri="{9D8B030D-6E8A-4147-A177-3AD203B41FA5}">
                      <a16:colId xmlns:a16="http://schemas.microsoft.com/office/drawing/2014/main" val="3230295023"/>
                    </a:ext>
                  </a:extLst>
                </a:gridCol>
                <a:gridCol w="6735475">
                  <a:extLst>
                    <a:ext uri="{9D8B030D-6E8A-4147-A177-3AD203B41FA5}">
                      <a16:colId xmlns:a16="http://schemas.microsoft.com/office/drawing/2014/main" val="1177553682"/>
                    </a:ext>
                  </a:extLst>
                </a:gridCol>
                <a:gridCol w="646094">
                  <a:extLst>
                    <a:ext uri="{9D8B030D-6E8A-4147-A177-3AD203B41FA5}">
                      <a16:colId xmlns:a16="http://schemas.microsoft.com/office/drawing/2014/main" val="3777738269"/>
                    </a:ext>
                  </a:extLst>
                </a:gridCol>
              </a:tblGrid>
              <a:tr h="370840">
                <a:tc>
                  <a:txBody>
                    <a:bodyPr/>
                    <a:lstStyle/>
                    <a:p>
                      <a:pPr algn="ctr"/>
                      <a:r>
                        <a:rPr lang="zh-CN" altLang="en-US" dirty="0"/>
                        <a:t>数据项</a:t>
                      </a:r>
                    </a:p>
                  </a:txBody>
                  <a:tcPr/>
                </a:tc>
                <a:tc>
                  <a:txBody>
                    <a:bodyPr/>
                    <a:lstStyle/>
                    <a:p>
                      <a:pPr algn="ctr"/>
                      <a:r>
                        <a:rPr lang="zh-CN" altLang="en-US" dirty="0"/>
                        <a:t>数据说明</a:t>
                      </a:r>
                    </a:p>
                  </a:txBody>
                  <a:tcPr/>
                </a:tc>
                <a:tc>
                  <a:txBody>
                    <a:bodyPr/>
                    <a:lstStyle/>
                    <a:p>
                      <a:pPr algn="ctr"/>
                      <a:r>
                        <a:rPr lang="zh-CN" altLang="en-US" dirty="0"/>
                        <a:t>备注</a:t>
                      </a:r>
                    </a:p>
                  </a:txBody>
                  <a:tcPr/>
                </a:tc>
                <a:extLst>
                  <a:ext uri="{0D108BD9-81ED-4DB2-BD59-A6C34878D82A}">
                    <a16:rowId xmlns:a16="http://schemas.microsoft.com/office/drawing/2014/main" val="4104419521"/>
                  </a:ext>
                </a:extLst>
              </a:tr>
              <a:tr h="370840">
                <a:tc>
                  <a:txBody>
                    <a:bodyPr/>
                    <a:lstStyle/>
                    <a:p>
                      <a:r>
                        <a:rPr lang="zh-CN" altLang="en-US" sz="1800" b="0" i="0" kern="1200" dirty="0">
                          <a:solidFill>
                            <a:schemeClr val="dk1"/>
                          </a:solidFill>
                          <a:effectLst/>
                          <a:latin typeface="+mn-lt"/>
                          <a:ea typeface="+mn-ea"/>
                          <a:cs typeface="+mn-cs"/>
                        </a:rPr>
                        <a:t>渠道代号</a:t>
                      </a:r>
                      <a:endParaRPr lang="zh-CN" altLang="en-US" dirty="0"/>
                    </a:p>
                  </a:txBody>
                  <a:tcPr/>
                </a:tc>
                <a:tc>
                  <a:txBody>
                    <a:bodyPr/>
                    <a:lstStyle/>
                    <a:p>
                      <a:r>
                        <a:rPr lang="zh-CN" altLang="en-US" sz="1800" b="0" i="0" kern="1200" dirty="0">
                          <a:solidFill>
                            <a:schemeClr val="dk1"/>
                          </a:solidFill>
                          <a:effectLst/>
                          <a:latin typeface="+mn-lt"/>
                          <a:ea typeface="+mn-ea"/>
                          <a:cs typeface="+mn-cs"/>
                        </a:rPr>
                        <a:t>业务方统一命名规划的唯一渠道标志</a:t>
                      </a:r>
                      <a:endParaRPr lang="zh-CN" altLang="en-US" dirty="0"/>
                    </a:p>
                  </a:txBody>
                  <a:tcPr/>
                </a:tc>
                <a:tc>
                  <a:txBody>
                    <a:bodyPr/>
                    <a:lstStyle/>
                    <a:p>
                      <a:endParaRPr lang="zh-CN" altLang="en-US"/>
                    </a:p>
                  </a:txBody>
                  <a:tcPr/>
                </a:tc>
                <a:extLst>
                  <a:ext uri="{0D108BD9-81ED-4DB2-BD59-A6C34878D82A}">
                    <a16:rowId xmlns:a16="http://schemas.microsoft.com/office/drawing/2014/main" val="337757934"/>
                  </a:ext>
                </a:extLst>
              </a:tr>
              <a:tr h="370840">
                <a:tc>
                  <a:txBody>
                    <a:bodyPr/>
                    <a:lstStyle/>
                    <a:p>
                      <a:r>
                        <a:rPr lang="zh-CN" altLang="en-US" sz="1800" b="0" i="0" kern="1200" dirty="0">
                          <a:solidFill>
                            <a:schemeClr val="dk1"/>
                          </a:solidFill>
                          <a:effectLst/>
                          <a:latin typeface="+mn-lt"/>
                          <a:ea typeface="+mn-ea"/>
                          <a:cs typeface="+mn-cs"/>
                        </a:rPr>
                        <a:t>日均</a:t>
                      </a:r>
                      <a:r>
                        <a:rPr lang="en-US" altLang="zh-CN" sz="1800" b="0" i="0" kern="1200" dirty="0" err="1">
                          <a:solidFill>
                            <a:schemeClr val="dk1"/>
                          </a:solidFill>
                          <a:effectLst/>
                          <a:latin typeface="+mn-lt"/>
                          <a:ea typeface="+mn-ea"/>
                          <a:cs typeface="+mn-cs"/>
                        </a:rPr>
                        <a:t>uv</a:t>
                      </a:r>
                      <a:endParaRPr lang="zh-CN" altLang="en-US" dirty="0"/>
                    </a:p>
                  </a:txBody>
                  <a:tcPr/>
                </a:tc>
                <a:tc>
                  <a:txBody>
                    <a:bodyPr/>
                    <a:lstStyle/>
                    <a:p>
                      <a:r>
                        <a:rPr lang="zh-CN" altLang="en-US" sz="1800" b="0" i="0" kern="1200" dirty="0">
                          <a:solidFill>
                            <a:schemeClr val="dk1"/>
                          </a:solidFill>
                          <a:effectLst/>
                          <a:latin typeface="+mn-lt"/>
                          <a:ea typeface="+mn-ea"/>
                          <a:cs typeface="+mn-cs"/>
                        </a:rPr>
                        <a:t>每天的平均独立访客，从一个渠道中带来的一个访客，即使一天中到达多次都统计为</a:t>
                      </a:r>
                      <a:r>
                        <a:rPr lang="en-US" altLang="zh-CN" sz="1800" b="0" i="0" kern="1200" dirty="0">
                          <a:solidFill>
                            <a:schemeClr val="dk1"/>
                          </a:solidFill>
                          <a:effectLst/>
                          <a:latin typeface="+mn-lt"/>
                          <a:ea typeface="+mn-ea"/>
                          <a:cs typeface="+mn-cs"/>
                        </a:rPr>
                        <a:t>1</a:t>
                      </a:r>
                      <a:r>
                        <a:rPr lang="zh-CN" altLang="en-US" sz="1800" b="0" i="0" kern="1200" dirty="0">
                          <a:solidFill>
                            <a:schemeClr val="dk1"/>
                          </a:solidFill>
                          <a:effectLst/>
                          <a:latin typeface="+mn-lt"/>
                          <a:ea typeface="+mn-ea"/>
                          <a:cs typeface="+mn-cs"/>
                        </a:rPr>
                        <a:t>次。</a:t>
                      </a:r>
                      <a:endParaRPr lang="zh-CN" altLang="en-US" dirty="0"/>
                    </a:p>
                  </a:txBody>
                  <a:tcPr/>
                </a:tc>
                <a:tc>
                  <a:txBody>
                    <a:bodyPr/>
                    <a:lstStyle/>
                    <a:p>
                      <a:endParaRPr lang="zh-CN" altLang="en-US"/>
                    </a:p>
                  </a:txBody>
                  <a:tcPr/>
                </a:tc>
                <a:extLst>
                  <a:ext uri="{0D108BD9-81ED-4DB2-BD59-A6C34878D82A}">
                    <a16:rowId xmlns:a16="http://schemas.microsoft.com/office/drawing/2014/main" val="3072353153"/>
                  </a:ext>
                </a:extLst>
              </a:tr>
              <a:tr h="370840">
                <a:tc>
                  <a:txBody>
                    <a:bodyPr/>
                    <a:lstStyle/>
                    <a:p>
                      <a:r>
                        <a:rPr lang="zh-CN" altLang="en-US" sz="1800" b="0" i="0" kern="1200" dirty="0">
                          <a:solidFill>
                            <a:schemeClr val="dk1"/>
                          </a:solidFill>
                          <a:effectLst/>
                          <a:latin typeface="+mn-lt"/>
                          <a:ea typeface="+mn-ea"/>
                          <a:cs typeface="+mn-cs"/>
                        </a:rPr>
                        <a:t>平均注册率</a:t>
                      </a:r>
                      <a:endParaRPr lang="zh-CN" altLang="en-US" dirty="0"/>
                    </a:p>
                  </a:txBody>
                  <a:tcPr/>
                </a:tc>
                <a:tc>
                  <a:txBody>
                    <a:bodyPr/>
                    <a:lstStyle/>
                    <a:p>
                      <a:r>
                        <a:rPr lang="zh-CN" altLang="en-US" sz="1800" b="0" i="0" kern="1200" dirty="0">
                          <a:solidFill>
                            <a:schemeClr val="dk1"/>
                          </a:solidFill>
                          <a:effectLst/>
                          <a:latin typeface="+mn-lt"/>
                          <a:ea typeface="+mn-ea"/>
                          <a:cs typeface="+mn-cs"/>
                        </a:rPr>
                        <a:t>日均注册的用户数</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3621331092"/>
                  </a:ext>
                </a:extLst>
              </a:tr>
              <a:tr h="370840">
                <a:tc>
                  <a:txBody>
                    <a:bodyPr/>
                    <a:lstStyle/>
                    <a:p>
                      <a:r>
                        <a:rPr lang="zh-CN" altLang="en-US" sz="1800" b="0" i="0" kern="1200" dirty="0">
                          <a:solidFill>
                            <a:schemeClr val="dk1"/>
                          </a:solidFill>
                          <a:effectLst/>
                          <a:latin typeface="+mn-lt"/>
                          <a:ea typeface="+mn-ea"/>
                          <a:cs typeface="+mn-cs"/>
                        </a:rPr>
                        <a:t>平均搜索量</a:t>
                      </a:r>
                      <a:endParaRPr lang="zh-CN" altLang="en-US" dirty="0"/>
                    </a:p>
                  </a:txBody>
                  <a:tcPr/>
                </a:tc>
                <a:tc>
                  <a:txBody>
                    <a:bodyPr/>
                    <a:lstStyle/>
                    <a:p>
                      <a:r>
                        <a:rPr lang="zh-CN" altLang="en-US" sz="1800" b="0" i="0" kern="1200" dirty="0">
                          <a:solidFill>
                            <a:schemeClr val="dk1"/>
                          </a:solidFill>
                          <a:effectLst/>
                          <a:latin typeface="+mn-lt"/>
                          <a:ea typeface="+mn-ea"/>
                          <a:cs typeface="+mn-cs"/>
                        </a:rPr>
                        <a:t>均每个访问的搜索次数</a:t>
                      </a:r>
                      <a:endParaRPr lang="zh-CN" altLang="en-US" dirty="0"/>
                    </a:p>
                  </a:txBody>
                  <a:tcPr/>
                </a:tc>
                <a:tc>
                  <a:txBody>
                    <a:bodyPr/>
                    <a:lstStyle/>
                    <a:p>
                      <a:endParaRPr lang="zh-CN" altLang="en-US"/>
                    </a:p>
                  </a:txBody>
                  <a:tcPr/>
                </a:tc>
                <a:extLst>
                  <a:ext uri="{0D108BD9-81ED-4DB2-BD59-A6C34878D82A}">
                    <a16:rowId xmlns:a16="http://schemas.microsoft.com/office/drawing/2014/main" val="1755727572"/>
                  </a:ext>
                </a:extLst>
              </a:tr>
              <a:tr h="370840">
                <a:tc>
                  <a:txBody>
                    <a:bodyPr/>
                    <a:lstStyle/>
                    <a:p>
                      <a:r>
                        <a:rPr lang="zh-CN" altLang="en-US" sz="1800" b="0" i="0" kern="1200" dirty="0">
                          <a:solidFill>
                            <a:schemeClr val="dk1"/>
                          </a:solidFill>
                          <a:effectLst/>
                          <a:latin typeface="+mn-lt"/>
                          <a:ea typeface="+mn-ea"/>
                          <a:cs typeface="+mn-cs"/>
                        </a:rPr>
                        <a:t>访问深度</a:t>
                      </a:r>
                      <a:endParaRPr lang="zh-CN" altLang="en-US" dirty="0"/>
                    </a:p>
                  </a:txBody>
                  <a:tcPr/>
                </a:tc>
                <a:tc>
                  <a:txBody>
                    <a:bodyPr/>
                    <a:lstStyle/>
                    <a:p>
                      <a:r>
                        <a:rPr lang="zh-CN" altLang="en-US" sz="1800" b="0" i="0" kern="1200" dirty="0">
                          <a:solidFill>
                            <a:schemeClr val="dk1"/>
                          </a:solidFill>
                          <a:effectLst/>
                          <a:latin typeface="+mn-lt"/>
                          <a:ea typeface="+mn-ea"/>
                          <a:cs typeface="+mn-cs"/>
                        </a:rPr>
                        <a:t>总页面浏览量</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2285220577"/>
                  </a:ext>
                </a:extLst>
              </a:tr>
              <a:tr h="370840">
                <a:tc>
                  <a:txBody>
                    <a:bodyPr/>
                    <a:lstStyle/>
                    <a:p>
                      <a:r>
                        <a:rPr lang="zh-CN" altLang="en-US" sz="1800" b="0" i="0" kern="1200" dirty="0">
                          <a:solidFill>
                            <a:schemeClr val="dk1"/>
                          </a:solidFill>
                          <a:effectLst/>
                          <a:latin typeface="+mn-lt"/>
                          <a:ea typeface="+mn-ea"/>
                          <a:cs typeface="+mn-cs"/>
                        </a:rPr>
                        <a:t>平均停留时间</a:t>
                      </a:r>
                      <a:endParaRPr lang="zh-CN" altLang="en-US" dirty="0"/>
                    </a:p>
                  </a:txBody>
                  <a:tcPr/>
                </a:tc>
                <a:tc>
                  <a:txBody>
                    <a:bodyPr/>
                    <a:lstStyle/>
                    <a:p>
                      <a:r>
                        <a:rPr lang="zh-CN" altLang="en-US" sz="1800" b="0" i="0" kern="1200" dirty="0">
                          <a:solidFill>
                            <a:schemeClr val="dk1"/>
                          </a:solidFill>
                          <a:effectLst/>
                          <a:latin typeface="+mn-lt"/>
                          <a:ea typeface="+mn-ea"/>
                          <a:cs typeface="+mn-cs"/>
                        </a:rPr>
                        <a:t>总停留时间</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287562303"/>
                  </a:ext>
                </a:extLst>
              </a:tr>
              <a:tr h="370840">
                <a:tc>
                  <a:txBody>
                    <a:bodyPr/>
                    <a:lstStyle/>
                    <a:p>
                      <a:r>
                        <a:rPr lang="zh-CN" altLang="en-US" sz="1800" b="0" i="0" kern="1200" dirty="0">
                          <a:solidFill>
                            <a:schemeClr val="dk1"/>
                          </a:solidFill>
                          <a:effectLst/>
                          <a:latin typeface="+mn-lt"/>
                          <a:ea typeface="+mn-ea"/>
                          <a:cs typeface="+mn-cs"/>
                        </a:rPr>
                        <a:t>订单转化率</a:t>
                      </a:r>
                      <a:endParaRPr lang="zh-CN" altLang="en-US" dirty="0"/>
                    </a:p>
                  </a:txBody>
                  <a:tcPr/>
                </a:tc>
                <a:tc>
                  <a:txBody>
                    <a:bodyPr/>
                    <a:lstStyle/>
                    <a:p>
                      <a:r>
                        <a:rPr lang="zh-CN" altLang="en-US" sz="1800" b="0" i="0" kern="1200" dirty="0">
                          <a:solidFill>
                            <a:schemeClr val="dk1"/>
                          </a:solidFill>
                          <a:effectLst/>
                          <a:latin typeface="+mn-lt"/>
                          <a:ea typeface="+mn-ea"/>
                          <a:cs typeface="+mn-cs"/>
                        </a:rPr>
                        <a:t>总订单数量</a:t>
                      </a:r>
                      <a:r>
                        <a:rPr lang="en-US" altLang="zh-CN" sz="1800" b="0" i="0" kern="1200" dirty="0">
                          <a:solidFill>
                            <a:schemeClr val="dk1"/>
                          </a:solidFill>
                          <a:effectLst/>
                          <a:latin typeface="+mn-lt"/>
                          <a:ea typeface="+mn-ea"/>
                          <a:cs typeface="+mn-cs"/>
                        </a:rPr>
                        <a:t>/</a:t>
                      </a:r>
                      <a:r>
                        <a:rPr lang="zh-CN" altLang="en-US" sz="1800" b="0" i="0" kern="1200" dirty="0">
                          <a:solidFill>
                            <a:schemeClr val="dk1"/>
                          </a:solidFill>
                          <a:effectLst/>
                          <a:latin typeface="+mn-lt"/>
                          <a:ea typeface="+mn-ea"/>
                          <a:cs typeface="+mn-cs"/>
                        </a:rPr>
                        <a:t>平均每天的访问量</a:t>
                      </a:r>
                      <a:endParaRPr lang="zh-CN" altLang="en-US" dirty="0"/>
                    </a:p>
                  </a:txBody>
                  <a:tcPr/>
                </a:tc>
                <a:tc>
                  <a:txBody>
                    <a:bodyPr/>
                    <a:lstStyle/>
                    <a:p>
                      <a:endParaRPr lang="zh-CN" altLang="en-US"/>
                    </a:p>
                  </a:txBody>
                  <a:tcPr/>
                </a:tc>
                <a:extLst>
                  <a:ext uri="{0D108BD9-81ED-4DB2-BD59-A6C34878D82A}">
                    <a16:rowId xmlns:a16="http://schemas.microsoft.com/office/drawing/2014/main" val="724976945"/>
                  </a:ext>
                </a:extLst>
              </a:tr>
              <a:tr h="370840">
                <a:tc>
                  <a:txBody>
                    <a:bodyPr/>
                    <a:lstStyle/>
                    <a:p>
                      <a:r>
                        <a:rPr lang="zh-CN" altLang="en-US" sz="1800" b="0" i="0" kern="1200" dirty="0">
                          <a:solidFill>
                            <a:schemeClr val="dk1"/>
                          </a:solidFill>
                          <a:effectLst/>
                          <a:latin typeface="+mn-lt"/>
                          <a:ea typeface="+mn-ea"/>
                          <a:cs typeface="+mn-cs"/>
                        </a:rPr>
                        <a:t>投放总时间</a:t>
                      </a:r>
                      <a:endParaRPr lang="zh-CN" altLang="en-US" dirty="0"/>
                    </a:p>
                  </a:txBody>
                  <a:tcPr/>
                </a:tc>
                <a:tc>
                  <a:txBody>
                    <a:bodyPr/>
                    <a:lstStyle/>
                    <a:p>
                      <a:r>
                        <a:rPr lang="zh-CN" altLang="en-US" sz="1800" b="0" i="0" kern="1200" dirty="0">
                          <a:solidFill>
                            <a:schemeClr val="dk1"/>
                          </a:solidFill>
                          <a:effectLst/>
                          <a:latin typeface="+mn-lt"/>
                          <a:ea typeface="+mn-ea"/>
                          <a:cs typeface="+mn-cs"/>
                        </a:rPr>
                        <a:t>每个广告媒介在站外投放的天数</a:t>
                      </a:r>
                      <a:endParaRPr lang="zh-CN" altLang="en-US" dirty="0"/>
                    </a:p>
                  </a:txBody>
                  <a:tcPr/>
                </a:tc>
                <a:tc>
                  <a:txBody>
                    <a:bodyPr/>
                    <a:lstStyle/>
                    <a:p>
                      <a:endParaRPr lang="zh-CN" altLang="en-US"/>
                    </a:p>
                  </a:txBody>
                  <a:tcPr/>
                </a:tc>
                <a:extLst>
                  <a:ext uri="{0D108BD9-81ED-4DB2-BD59-A6C34878D82A}">
                    <a16:rowId xmlns:a16="http://schemas.microsoft.com/office/drawing/2014/main" val="1923081176"/>
                  </a:ext>
                </a:extLst>
              </a:tr>
              <a:tr h="370840">
                <a:tc>
                  <a:txBody>
                    <a:bodyPr/>
                    <a:lstStyle/>
                    <a:p>
                      <a:r>
                        <a:rPr lang="zh-CN" altLang="en-US" sz="1800" b="0" i="0" kern="1200" dirty="0">
                          <a:solidFill>
                            <a:schemeClr val="dk1"/>
                          </a:solidFill>
                          <a:effectLst/>
                          <a:latin typeface="+mn-lt"/>
                          <a:ea typeface="+mn-ea"/>
                          <a:cs typeface="+mn-cs"/>
                        </a:rPr>
                        <a:t>素材类型</a:t>
                      </a:r>
                      <a:endParaRPr lang="zh-CN" altLang="en-US" dirty="0"/>
                    </a:p>
                  </a:txBody>
                  <a:tcPr/>
                </a:tc>
                <a:tc>
                  <a:txBody>
                    <a:bodyPr/>
                    <a:lstStyle/>
                    <a:p>
                      <a:r>
                        <a:rPr lang="zh-CN" altLang="en-US" sz="1800" b="0" i="0" kern="1200" dirty="0">
                          <a:solidFill>
                            <a:schemeClr val="dk1"/>
                          </a:solidFill>
                          <a:effectLst/>
                          <a:latin typeface="+mn-lt"/>
                          <a:ea typeface="+mn-ea"/>
                          <a:cs typeface="+mn-cs"/>
                        </a:rPr>
                        <a:t>广告素材包括</a:t>
                      </a:r>
                      <a:r>
                        <a:rPr lang="en-US" altLang="zh-CN" sz="1800" b="0" i="0" kern="1200" dirty="0" err="1">
                          <a:solidFill>
                            <a:schemeClr val="dk1"/>
                          </a:solidFill>
                          <a:effectLst/>
                          <a:latin typeface="+mn-lt"/>
                          <a:ea typeface="+mn-ea"/>
                          <a:cs typeface="+mn-cs"/>
                        </a:rPr>
                        <a:t>jpg,gif,swf,sp</a:t>
                      </a:r>
                      <a:endParaRPr lang="zh-CN" altLang="en-US" dirty="0"/>
                    </a:p>
                  </a:txBody>
                  <a:tcPr/>
                </a:tc>
                <a:tc>
                  <a:txBody>
                    <a:bodyPr/>
                    <a:lstStyle/>
                    <a:p>
                      <a:endParaRPr lang="zh-CN" altLang="en-US"/>
                    </a:p>
                  </a:txBody>
                  <a:tcPr/>
                </a:tc>
                <a:extLst>
                  <a:ext uri="{0D108BD9-81ED-4DB2-BD59-A6C34878D82A}">
                    <a16:rowId xmlns:a16="http://schemas.microsoft.com/office/drawing/2014/main" val="3023048229"/>
                  </a:ext>
                </a:extLst>
              </a:tr>
              <a:tr h="370840">
                <a:tc>
                  <a:txBody>
                    <a:bodyPr/>
                    <a:lstStyle/>
                    <a:p>
                      <a:r>
                        <a:rPr lang="zh-CN" altLang="en-US" sz="1800" b="0" i="0" kern="1200" dirty="0">
                          <a:solidFill>
                            <a:schemeClr val="dk1"/>
                          </a:solidFill>
                          <a:effectLst/>
                          <a:latin typeface="+mn-lt"/>
                          <a:ea typeface="+mn-ea"/>
                          <a:cs typeface="+mn-cs"/>
                        </a:rPr>
                        <a:t>广告类型</a:t>
                      </a:r>
                      <a:endParaRPr lang="zh-CN" altLang="en-US" dirty="0"/>
                    </a:p>
                  </a:txBody>
                  <a:tcPr/>
                </a:tc>
                <a:tc>
                  <a:txBody>
                    <a:bodyPr/>
                    <a:lstStyle/>
                    <a:p>
                      <a:r>
                        <a:rPr lang="zh-CN" altLang="en-US" sz="1800" b="0" i="0" kern="1200" dirty="0">
                          <a:solidFill>
                            <a:schemeClr val="dk1"/>
                          </a:solidFill>
                          <a:effectLst/>
                          <a:latin typeface="+mn-lt"/>
                          <a:ea typeface="+mn-ea"/>
                          <a:cs typeface="+mn-cs"/>
                        </a:rPr>
                        <a:t>广告投放类型，包括</a:t>
                      </a:r>
                      <a:r>
                        <a:rPr lang="en-US" altLang="zh-CN" sz="1800" b="0" i="0" kern="1200" dirty="0">
                          <a:solidFill>
                            <a:schemeClr val="dk1"/>
                          </a:solidFill>
                          <a:effectLst/>
                          <a:latin typeface="+mn-lt"/>
                          <a:ea typeface="+mn-ea"/>
                          <a:cs typeface="+mn-cs"/>
                        </a:rPr>
                        <a:t>banner, tips</a:t>
                      </a:r>
                      <a:r>
                        <a:rPr lang="zh-CN" altLang="en-US" sz="1800" b="0" i="0" kern="1200" dirty="0">
                          <a:solidFill>
                            <a:schemeClr val="dk1"/>
                          </a:solidFill>
                          <a:effectLst/>
                          <a:latin typeface="+mn-lt"/>
                          <a:ea typeface="+mn-ea"/>
                          <a:cs typeface="+mn-cs"/>
                        </a:rPr>
                        <a:t>、横幅、通栏、暂停以及不确定（不知道是何种形式）</a:t>
                      </a:r>
                      <a:endParaRPr lang="zh-CN" altLang="en-US" dirty="0"/>
                    </a:p>
                  </a:txBody>
                  <a:tcPr/>
                </a:tc>
                <a:tc>
                  <a:txBody>
                    <a:bodyPr/>
                    <a:lstStyle/>
                    <a:p>
                      <a:endParaRPr lang="zh-CN" altLang="en-US"/>
                    </a:p>
                  </a:txBody>
                  <a:tcPr/>
                </a:tc>
                <a:extLst>
                  <a:ext uri="{0D108BD9-81ED-4DB2-BD59-A6C34878D82A}">
                    <a16:rowId xmlns:a16="http://schemas.microsoft.com/office/drawing/2014/main" val="3061455986"/>
                  </a:ext>
                </a:extLst>
              </a:tr>
              <a:tr h="370840">
                <a:tc>
                  <a:txBody>
                    <a:bodyPr/>
                    <a:lstStyle/>
                    <a:p>
                      <a:r>
                        <a:rPr lang="zh-CN" altLang="en-US" sz="1800" b="0" i="0" kern="1200" dirty="0">
                          <a:solidFill>
                            <a:schemeClr val="dk1"/>
                          </a:solidFill>
                          <a:effectLst/>
                          <a:latin typeface="+mn-lt"/>
                          <a:ea typeface="+mn-ea"/>
                          <a:cs typeface="+mn-cs"/>
                        </a:rPr>
                        <a:t>合作方式</a:t>
                      </a:r>
                      <a:endParaRPr lang="zh-CN" altLang="en-US" dirty="0"/>
                    </a:p>
                  </a:txBody>
                  <a:tcPr/>
                </a:tc>
                <a:tc>
                  <a:txBody>
                    <a:bodyPr/>
                    <a:lstStyle/>
                    <a:p>
                      <a:r>
                        <a:rPr lang="zh-CN" altLang="en-US" sz="1800" b="0" i="0" kern="1200" dirty="0">
                          <a:solidFill>
                            <a:schemeClr val="dk1"/>
                          </a:solidFill>
                          <a:effectLst/>
                          <a:latin typeface="+mn-lt"/>
                          <a:ea typeface="+mn-ea"/>
                          <a:cs typeface="+mn-cs"/>
                        </a:rPr>
                        <a:t>包括</a:t>
                      </a:r>
                      <a:r>
                        <a:rPr lang="en-US" altLang="zh-CN" sz="1800" b="0" i="0" kern="1200" dirty="0" err="1">
                          <a:solidFill>
                            <a:schemeClr val="dk1"/>
                          </a:solidFill>
                          <a:effectLst/>
                          <a:latin typeface="+mn-lt"/>
                          <a:ea typeface="+mn-ea"/>
                          <a:cs typeface="+mn-cs"/>
                        </a:rPr>
                        <a:t>roi</a:t>
                      </a:r>
                      <a:r>
                        <a:rPr lang="en-US" altLang="zh-CN" sz="1800" b="0" i="0" kern="1200" dirty="0">
                          <a:solidFill>
                            <a:schemeClr val="dk1"/>
                          </a:solidFill>
                          <a:effectLst/>
                          <a:latin typeface="+mn-lt"/>
                          <a:ea typeface="+mn-ea"/>
                          <a:cs typeface="+mn-cs"/>
                        </a:rPr>
                        <a:t>, </a:t>
                      </a:r>
                      <a:r>
                        <a:rPr lang="en-US" altLang="zh-CN" sz="1800" b="0" i="0" kern="1200" dirty="0" err="1">
                          <a:solidFill>
                            <a:schemeClr val="dk1"/>
                          </a:solidFill>
                          <a:effectLst/>
                          <a:latin typeface="+mn-lt"/>
                          <a:ea typeface="+mn-ea"/>
                          <a:cs typeface="+mn-cs"/>
                        </a:rPr>
                        <a:t>cpc</a:t>
                      </a:r>
                      <a:r>
                        <a:rPr lang="en-US" altLang="zh-CN" sz="1800" b="0" i="0" kern="1200" dirty="0">
                          <a:solidFill>
                            <a:schemeClr val="dk1"/>
                          </a:solidFill>
                          <a:effectLst/>
                          <a:latin typeface="+mn-lt"/>
                          <a:ea typeface="+mn-ea"/>
                          <a:cs typeface="+mn-cs"/>
                        </a:rPr>
                        <a:t>, </a:t>
                      </a:r>
                      <a:r>
                        <a:rPr lang="en-US" altLang="zh-CN" sz="1800" b="0" i="0" kern="1200" dirty="0" err="1">
                          <a:solidFill>
                            <a:schemeClr val="dk1"/>
                          </a:solidFill>
                          <a:effectLst/>
                          <a:latin typeface="+mn-lt"/>
                          <a:ea typeface="+mn-ea"/>
                          <a:cs typeface="+mn-cs"/>
                        </a:rPr>
                        <a:t>cpm</a:t>
                      </a:r>
                      <a:r>
                        <a:rPr lang="zh-CN" altLang="en-US" sz="1800" b="0" i="0" kern="1200" dirty="0">
                          <a:solidFill>
                            <a:schemeClr val="dk1"/>
                          </a:solidFill>
                          <a:effectLst/>
                          <a:latin typeface="+mn-lt"/>
                          <a:ea typeface="+mn-ea"/>
                          <a:cs typeface="+mn-cs"/>
                        </a:rPr>
                        <a:t>和</a:t>
                      </a:r>
                      <a:r>
                        <a:rPr lang="en-US" altLang="zh-CN" sz="1800" b="0" i="0" kern="1200" dirty="0" err="1">
                          <a:solidFill>
                            <a:schemeClr val="dk1"/>
                          </a:solidFill>
                          <a:effectLst/>
                          <a:latin typeface="+mn-lt"/>
                          <a:ea typeface="+mn-ea"/>
                          <a:cs typeface="+mn-cs"/>
                        </a:rPr>
                        <a:t>cpd</a:t>
                      </a:r>
                      <a:endParaRPr lang="zh-CN" altLang="en-US" dirty="0"/>
                    </a:p>
                  </a:txBody>
                  <a:tcPr/>
                </a:tc>
                <a:tc>
                  <a:txBody>
                    <a:bodyPr/>
                    <a:lstStyle/>
                    <a:p>
                      <a:endParaRPr lang="zh-CN" altLang="en-US"/>
                    </a:p>
                  </a:txBody>
                  <a:tcPr/>
                </a:tc>
                <a:extLst>
                  <a:ext uri="{0D108BD9-81ED-4DB2-BD59-A6C34878D82A}">
                    <a16:rowId xmlns:a16="http://schemas.microsoft.com/office/drawing/2014/main" val="1703383153"/>
                  </a:ext>
                </a:extLst>
              </a:tr>
              <a:tr h="370840">
                <a:tc>
                  <a:txBody>
                    <a:bodyPr/>
                    <a:lstStyle/>
                    <a:p>
                      <a:r>
                        <a:rPr lang="zh-CN" altLang="en-US" sz="1800" b="0" i="0" kern="1200" dirty="0">
                          <a:solidFill>
                            <a:schemeClr val="dk1"/>
                          </a:solidFill>
                          <a:effectLst/>
                          <a:latin typeface="+mn-lt"/>
                          <a:ea typeface="+mn-ea"/>
                          <a:cs typeface="+mn-cs"/>
                        </a:rPr>
                        <a:t>广告尺寸</a:t>
                      </a:r>
                      <a:endParaRPr lang="zh-CN" altLang="en-US" dirty="0"/>
                    </a:p>
                  </a:txBody>
                  <a:tcPr/>
                </a:tc>
                <a:tc>
                  <a:txBody>
                    <a:bodyPr/>
                    <a:lstStyle/>
                    <a:p>
                      <a:r>
                        <a:rPr lang="zh-CN" altLang="en-US" sz="1800" b="0" i="0" kern="1200" dirty="0">
                          <a:solidFill>
                            <a:schemeClr val="dk1"/>
                          </a:solidFill>
                          <a:effectLst/>
                          <a:latin typeface="+mn-lt"/>
                          <a:ea typeface="+mn-ea"/>
                          <a:cs typeface="+mn-cs"/>
                        </a:rPr>
                        <a:t>每个广告投放的尺寸大小，包括</a:t>
                      </a:r>
                      <a:r>
                        <a:rPr lang="en-US" altLang="zh-CN" sz="1800" b="0" i="0" kern="1200" dirty="0">
                          <a:solidFill>
                            <a:schemeClr val="dk1"/>
                          </a:solidFill>
                          <a:effectLst/>
                          <a:latin typeface="+mn-lt"/>
                          <a:ea typeface="+mn-ea"/>
                          <a:cs typeface="+mn-cs"/>
                        </a:rPr>
                        <a:t>140x40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308x388</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450x300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600x90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480x360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960x126</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900x120</a:t>
                      </a:r>
                      <a:r>
                        <a:rPr lang="zh-CN" altLang="en-US" sz="1800" b="0" i="0" kern="1200" dirty="0">
                          <a:solidFill>
                            <a:schemeClr val="dk1"/>
                          </a:solidFill>
                          <a:effectLst/>
                          <a:latin typeface="+mn-lt"/>
                          <a:ea typeface="+mn-ea"/>
                          <a:cs typeface="+mn-cs"/>
                        </a:rPr>
                        <a:t>、</a:t>
                      </a:r>
                      <a:r>
                        <a:rPr lang="en-US" altLang="zh-CN" sz="1800" b="0" i="0" kern="1200" dirty="0">
                          <a:solidFill>
                            <a:schemeClr val="dk1"/>
                          </a:solidFill>
                          <a:effectLst/>
                          <a:latin typeface="+mn-lt"/>
                          <a:ea typeface="+mn-ea"/>
                          <a:cs typeface="+mn-cs"/>
                        </a:rPr>
                        <a:t>390x270</a:t>
                      </a:r>
                      <a:endParaRPr lang="zh-CN" altLang="en-US" dirty="0"/>
                    </a:p>
                  </a:txBody>
                  <a:tcPr/>
                </a:tc>
                <a:tc>
                  <a:txBody>
                    <a:bodyPr/>
                    <a:lstStyle/>
                    <a:p>
                      <a:endParaRPr lang="zh-CN" altLang="en-US"/>
                    </a:p>
                  </a:txBody>
                  <a:tcPr/>
                </a:tc>
                <a:extLst>
                  <a:ext uri="{0D108BD9-81ED-4DB2-BD59-A6C34878D82A}">
                    <a16:rowId xmlns:a16="http://schemas.microsoft.com/office/drawing/2014/main" val="3325932981"/>
                  </a:ext>
                </a:extLst>
              </a:tr>
              <a:tr h="370840">
                <a:tc>
                  <a:txBody>
                    <a:bodyPr/>
                    <a:lstStyle/>
                    <a:p>
                      <a:r>
                        <a:rPr lang="zh-CN" altLang="en-US" sz="1800" b="0" i="0" kern="1200" dirty="0">
                          <a:solidFill>
                            <a:schemeClr val="dk1"/>
                          </a:solidFill>
                          <a:effectLst/>
                          <a:latin typeface="+mn-lt"/>
                          <a:ea typeface="+mn-ea"/>
                          <a:cs typeface="+mn-cs"/>
                        </a:rPr>
                        <a:t>广告卖点</a:t>
                      </a:r>
                      <a:endParaRPr lang="zh-CN" altLang="en-US" dirty="0"/>
                    </a:p>
                  </a:txBody>
                  <a:tcPr/>
                </a:tc>
                <a:tc>
                  <a:txBody>
                    <a:bodyPr/>
                    <a:lstStyle/>
                    <a:p>
                      <a:r>
                        <a:rPr lang="zh-CN" altLang="en-US" sz="1800" b="0" i="0" kern="1200" dirty="0">
                          <a:solidFill>
                            <a:schemeClr val="dk1"/>
                          </a:solidFill>
                          <a:effectLst/>
                          <a:latin typeface="+mn-lt"/>
                          <a:ea typeface="+mn-ea"/>
                          <a:cs typeface="+mn-cs"/>
                        </a:rPr>
                        <a:t>广告素材主要的卖点诉求信息，包括打折、满减、满赠、秒杀、直降、满返</a:t>
                      </a:r>
                      <a:endParaRPr lang="zh-CN" altLang="en-US" dirty="0"/>
                    </a:p>
                  </a:txBody>
                  <a:tcPr/>
                </a:tc>
                <a:tc>
                  <a:txBody>
                    <a:bodyPr/>
                    <a:lstStyle/>
                    <a:p>
                      <a:endParaRPr lang="zh-CN" altLang="en-US" dirty="0"/>
                    </a:p>
                  </a:txBody>
                  <a:tcPr/>
                </a:tc>
                <a:extLst>
                  <a:ext uri="{0D108BD9-81ED-4DB2-BD59-A6C34878D82A}">
                    <a16:rowId xmlns:a16="http://schemas.microsoft.com/office/drawing/2014/main" val="536677183"/>
                  </a:ext>
                </a:extLst>
              </a:tr>
            </a:tbl>
          </a:graphicData>
        </a:graphic>
      </p:graphicFrame>
    </p:spTree>
    <p:extLst>
      <p:ext uri="{BB962C8B-B14F-4D97-AF65-F5344CB8AC3E}">
        <p14:creationId xmlns:p14="http://schemas.microsoft.com/office/powerpoint/2010/main" val="37342863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59396" y="1217077"/>
            <a:ext cx="10873208" cy="400110"/>
          </a:xfrm>
          <a:prstGeom prst="rect">
            <a:avLst/>
          </a:prstGeom>
          <a:noFill/>
        </p:spPr>
        <p:txBody>
          <a:bodyPr wrap="square" rtlCol="0">
            <a:spAutoFit/>
          </a:bodyPr>
          <a:lstStyle/>
          <a:p>
            <a:r>
              <a:rPr lang="zh-CN" altLang="en-US" sz="2000" b="1" dirty="0"/>
              <a:t>数据示例：</a:t>
            </a:r>
            <a:endParaRPr lang="en-US" altLang="zh-CN" sz="2000" b="1" dirty="0"/>
          </a:p>
        </p:txBody>
      </p:sp>
      <p:sp>
        <p:nvSpPr>
          <p:cNvPr id="3" name="Rectangle 1">
            <a:extLst>
              <a:ext uri="{FF2B5EF4-FFF2-40B4-BE49-F238E27FC236}">
                <a16:creationId xmlns:a16="http://schemas.microsoft.com/office/drawing/2014/main" id="{A4B7A4A1-EEAF-4014-BF26-BB2745A76E79}"/>
              </a:ext>
            </a:extLst>
          </p:cNvPr>
          <p:cNvSpPr>
            <a:spLocks noChangeArrowheads="1"/>
          </p:cNvSpPr>
          <p:nvPr/>
        </p:nvSpPr>
        <p:spPr bwMode="auto">
          <a:xfrm>
            <a:off x="141631" y="1925543"/>
            <a:ext cx="11908737" cy="280076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渠道代号    日均UV   平均注册率  平均搜索量  访问深度   平均停留时间 订单转化率  投放总时间  素材类型   广告类型   合作方式   广告尺寸   广告卖点</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A203   3.69   0.0071     0.0214     2.3071     419.77     0.0258     20.00  jpg    banner roi    140*40 打折</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A387   178.70     0.0040     0.0324     2.0489     157.94     0.0030     19.00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A388   91.77  0.0022     0.0530     1.8771     357.93     0.0026     4.00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A389   1.09   0.0074     0.3382     4.2426     364.07     0.0153     10.00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A390   3.37   0.0028     0.1740     2.1934     313.34     0.0007     30.00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A391   0.95   0.0141     0.4155     4.2113     415.56     0.0276     2.00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A392   3.30   0.0028     0.0852     1.7358     155.19     0.0007     4.00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A393   11.91  0.0032     0.0539     2.3751     243.29     0.0032     4.00   jpg    banner cpc    140*40 满减</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A394   49.21  0.0038     0.0448     2.3813     257.53     0.0030     6.00   jpg    banner cpc    140*40 满减</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71727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3" name="Rectangle 1">
            <a:extLst>
              <a:ext uri="{FF2B5EF4-FFF2-40B4-BE49-F238E27FC236}">
                <a16:creationId xmlns:a16="http://schemas.microsoft.com/office/drawing/2014/main" id="{BFD88A5E-A8EE-4031-804A-8165C3446836}"/>
              </a:ext>
            </a:extLst>
          </p:cNvPr>
          <p:cNvSpPr>
            <a:spLocks noChangeArrowheads="1"/>
          </p:cNvSpPr>
          <p:nvPr/>
        </p:nvSpPr>
        <p:spPr bwMode="auto">
          <a:xfrm>
            <a:off x="656438" y="1923458"/>
            <a:ext cx="687972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a:ln>
                  <a:noFill/>
                </a:ln>
                <a:solidFill>
                  <a:srgbClr val="A9B7C6"/>
                </a:solidFill>
                <a:effectLst/>
                <a:latin typeface="宋体" panose="02010600030101010101" pitchFamily="2" charset="-122"/>
                <a:ea typeface="宋体" panose="02010600030101010101" pitchFamily="2" charset="-122"/>
              </a:rPr>
              <a:t>raw_data.head(</a:t>
            </a:r>
            <a:r>
              <a:rPr kumimoji="0" lang="zh-CN" altLang="zh-CN" sz="2000" b="0" i="0" u="none" strike="noStrike" cap="none" normalizeH="0" baseline="0">
                <a:ln>
                  <a:noFill/>
                </a:ln>
                <a:solidFill>
                  <a:srgbClr val="6897BB"/>
                </a:solidFill>
                <a:effectLst/>
                <a:latin typeface="宋体" panose="02010600030101010101" pitchFamily="2" charset="-122"/>
                <a:ea typeface="宋体" panose="02010600030101010101" pitchFamily="2" charset="-122"/>
              </a:rPr>
              <a:t>2</a:t>
            </a:r>
            <a:r>
              <a:rPr kumimoji="0" lang="zh-CN" altLang="zh-CN" sz="2000" b="0" i="0" u="none" strike="noStrike" cap="none" normalizeH="0" baseline="0">
                <a:ln>
                  <a:noFill/>
                </a:ln>
                <a:solidFill>
                  <a:srgbClr val="A9B7C6"/>
                </a:solidFill>
                <a:effectLst/>
                <a:latin typeface="宋体" panose="02010600030101010101" pitchFamily="2" charset="-122"/>
                <a:ea typeface="宋体" panose="02010600030101010101" pitchFamily="2" charset="-122"/>
              </a:rPr>
              <a:t>) </a:t>
            </a:r>
            <a:r>
              <a:rPr kumimoji="0" lang="zh-CN" altLang="zh-CN" sz="2000" b="0" i="0" u="none" strike="noStrike" cap="none" normalizeH="0" baseline="0">
                <a:ln>
                  <a:noFill/>
                </a:ln>
                <a:solidFill>
                  <a:srgbClr val="808080"/>
                </a:solidFill>
                <a:effectLst/>
                <a:latin typeface="宋体" panose="02010600030101010101" pitchFamily="2" charset="-122"/>
                <a:ea typeface="宋体" panose="02010600030101010101" pitchFamily="2" charset="-122"/>
              </a:rPr>
              <a:t>#查看前2条数据</a:t>
            </a:r>
            <a:endParaRPr kumimoji="0" lang="zh-CN" altLang="zh-CN" sz="2000" b="0" i="0" u="none" strike="noStrike" cap="none" normalizeH="0" baseline="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7150DF83-DE42-4C21-8568-BF7C8C74C359}"/>
              </a:ext>
            </a:extLst>
          </p:cNvPr>
          <p:cNvSpPr/>
          <p:nvPr/>
        </p:nvSpPr>
        <p:spPr>
          <a:xfrm>
            <a:off x="654696" y="2636912"/>
            <a:ext cx="11345960" cy="923330"/>
          </a:xfrm>
          <a:prstGeom prst="rect">
            <a:avLst/>
          </a:prstGeom>
        </p:spPr>
        <p:txBody>
          <a:bodyPr wrap="square">
            <a:spAutoFit/>
          </a:bodyPr>
          <a:lstStyle/>
          <a:p>
            <a:r>
              <a:rPr lang="zh-CN" altLang="en-US" dirty="0"/>
              <a:t>渠道代号    日均UV   平均注册率   平均搜索量    访问深度  ...  素材类型    广告类型  合作方式    广告尺寸 广告卖点</a:t>
            </a:r>
          </a:p>
          <a:p>
            <a:r>
              <a:rPr lang="zh-CN" altLang="en-US" dirty="0"/>
              <a:t>0  A203    3.69  0.0071  0.0214  2.3071  ...   jpg  banner   roi  140*40   打折</a:t>
            </a:r>
          </a:p>
          <a:p>
            <a:r>
              <a:rPr lang="zh-CN" altLang="en-US" dirty="0"/>
              <a:t>1  A387  178.70  0.0040  0.0324  2.0489  ...   jpg  banner   cpc  140*40   满减</a:t>
            </a:r>
          </a:p>
        </p:txBody>
      </p:sp>
      <p:sp>
        <p:nvSpPr>
          <p:cNvPr id="8" name="Rectangle 2">
            <a:extLst>
              <a:ext uri="{FF2B5EF4-FFF2-40B4-BE49-F238E27FC236}">
                <a16:creationId xmlns:a16="http://schemas.microsoft.com/office/drawing/2014/main" id="{1F014A17-30AE-4E73-908A-22EA0A5F8B53}"/>
              </a:ext>
            </a:extLst>
          </p:cNvPr>
          <p:cNvSpPr>
            <a:spLocks noChangeArrowheads="1"/>
          </p:cNvSpPr>
          <p:nvPr/>
        </p:nvSpPr>
        <p:spPr bwMode="auto">
          <a:xfrm>
            <a:off x="623392" y="4043700"/>
            <a:ext cx="6912768"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pd.DataFrame(raw_data.dtypes).T </a:t>
            </a: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#查看数据类型</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1C214B70-854E-4160-B40A-FD4F93FC2894}"/>
              </a:ext>
            </a:extLst>
          </p:cNvPr>
          <p:cNvSpPr/>
          <p:nvPr/>
        </p:nvSpPr>
        <p:spPr>
          <a:xfrm>
            <a:off x="654696" y="4994372"/>
            <a:ext cx="10984178" cy="646331"/>
          </a:xfrm>
          <a:prstGeom prst="rect">
            <a:avLst/>
          </a:prstGeom>
        </p:spPr>
        <p:txBody>
          <a:bodyPr wrap="square">
            <a:spAutoFit/>
          </a:bodyPr>
          <a:lstStyle/>
          <a:p>
            <a:r>
              <a:rPr lang="zh-CN" altLang="en-US" dirty="0"/>
              <a:t> 渠道代号     日均UV    平均注册率    平均搜索量  ...    广告类型    合作方式    广告尺寸    广告卖点</a:t>
            </a:r>
          </a:p>
          <a:p>
            <a:r>
              <a:rPr lang="zh-CN" altLang="en-US" dirty="0"/>
              <a:t>0  object  float64  float64  float64  ...  object  object  object  object</a:t>
            </a:r>
          </a:p>
        </p:txBody>
      </p:sp>
    </p:spTree>
    <p:extLst>
      <p:ext uri="{BB962C8B-B14F-4D97-AF65-F5344CB8AC3E}">
        <p14:creationId xmlns:p14="http://schemas.microsoft.com/office/powerpoint/2010/main" val="254749838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5" name="矩形 4">
            <a:extLst>
              <a:ext uri="{FF2B5EF4-FFF2-40B4-BE49-F238E27FC236}">
                <a16:creationId xmlns:a16="http://schemas.microsoft.com/office/drawing/2014/main" id="{7150DF83-DE42-4C21-8568-BF7C8C74C359}"/>
              </a:ext>
            </a:extLst>
          </p:cNvPr>
          <p:cNvSpPr/>
          <p:nvPr/>
        </p:nvSpPr>
        <p:spPr>
          <a:xfrm>
            <a:off x="654696" y="2636912"/>
            <a:ext cx="11345960" cy="646331"/>
          </a:xfrm>
          <a:prstGeom prst="rect">
            <a:avLst/>
          </a:prstGeom>
        </p:spPr>
        <p:txBody>
          <a:bodyPr wrap="square">
            <a:spAutoFit/>
          </a:bodyPr>
          <a:lstStyle/>
          <a:p>
            <a:r>
              <a:rPr lang="zh-CN" altLang="en-US" dirty="0"/>
              <a:t> 渠道代号  日均</a:t>
            </a:r>
            <a:r>
              <a:rPr lang="en-US" altLang="zh-CN" dirty="0"/>
              <a:t>UV  </a:t>
            </a:r>
            <a:r>
              <a:rPr lang="zh-CN" altLang="en-US" dirty="0"/>
              <a:t>平均注册率  平均搜索量  访问深度  平均停留时间  </a:t>
            </a:r>
            <a:r>
              <a:rPr lang="en-US" altLang="zh-CN" dirty="0"/>
              <a:t>...  </a:t>
            </a:r>
            <a:r>
              <a:rPr lang="zh-CN" altLang="en-US" dirty="0"/>
              <a:t>广告类型  合作方式  广告尺寸  广告卖点</a:t>
            </a:r>
          </a:p>
          <a:p>
            <a:r>
              <a:rPr lang="en-US" altLang="zh-CN" dirty="0"/>
              <a:t>0     0     0      0      0     0       2  ...     0     0     0     0</a:t>
            </a:r>
            <a:endParaRPr lang="zh-CN" altLang="en-US" dirty="0"/>
          </a:p>
        </p:txBody>
      </p:sp>
      <p:sp>
        <p:nvSpPr>
          <p:cNvPr id="10" name="矩形 9">
            <a:extLst>
              <a:ext uri="{FF2B5EF4-FFF2-40B4-BE49-F238E27FC236}">
                <a16:creationId xmlns:a16="http://schemas.microsoft.com/office/drawing/2014/main" id="{1C214B70-854E-4160-B40A-FD4F93FC2894}"/>
              </a:ext>
            </a:extLst>
          </p:cNvPr>
          <p:cNvSpPr/>
          <p:nvPr/>
        </p:nvSpPr>
        <p:spPr>
          <a:xfrm>
            <a:off x="654696" y="4150329"/>
            <a:ext cx="10984178" cy="2308324"/>
          </a:xfrm>
          <a:prstGeom prst="rect">
            <a:avLst/>
          </a:prstGeom>
        </p:spPr>
        <p:txBody>
          <a:bodyPr wrap="square">
            <a:spAutoFit/>
          </a:bodyPr>
          <a:lstStyle/>
          <a:p>
            <a:r>
              <a:rPr lang="zh-CN" altLang="en-US" dirty="0"/>
              <a:t> </a:t>
            </a:r>
            <a:r>
              <a:rPr lang="en-US" altLang="zh-CN" dirty="0"/>
              <a:t>count    mean      std   min     25%     50%     75%       max</a:t>
            </a:r>
          </a:p>
          <a:p>
            <a:r>
              <a:rPr lang="zh-CN" altLang="en-US" dirty="0"/>
              <a:t>日均</a:t>
            </a:r>
            <a:r>
              <a:rPr lang="en-US" altLang="zh-CN" dirty="0"/>
              <a:t>UV    889.0  540.85  1634.41  0.06    6.18  114.18  466.87  </a:t>
            </a:r>
            <a:r>
              <a:rPr lang="en-US" altLang="zh-CN" b="1" dirty="0">
                <a:solidFill>
                  <a:srgbClr val="FF0000"/>
                </a:solidFill>
              </a:rPr>
              <a:t>25294.77</a:t>
            </a:r>
          </a:p>
          <a:p>
            <a:r>
              <a:rPr lang="zh-CN" altLang="en-US" dirty="0"/>
              <a:t>平均注册率   </a:t>
            </a:r>
            <a:r>
              <a:rPr lang="en-US" altLang="zh-CN" b="1" dirty="0">
                <a:solidFill>
                  <a:srgbClr val="FF0000"/>
                </a:solidFill>
              </a:rPr>
              <a:t>889.0    0.00     0.00  0.00    0.00    0.00    0.00      </a:t>
            </a:r>
            <a:r>
              <a:rPr lang="en-US" altLang="zh-CN" dirty="0"/>
              <a:t>0.04</a:t>
            </a:r>
          </a:p>
          <a:p>
            <a:r>
              <a:rPr lang="zh-CN" altLang="en-US" dirty="0"/>
              <a:t>平均搜索量   </a:t>
            </a:r>
            <a:r>
              <a:rPr lang="en-US" altLang="zh-CN" dirty="0"/>
              <a:t>889.0    0.03     0.11  </a:t>
            </a:r>
            <a:r>
              <a:rPr lang="en-US" altLang="zh-CN" b="1" dirty="0">
                <a:solidFill>
                  <a:srgbClr val="FF0000"/>
                </a:solidFill>
              </a:rPr>
              <a:t>0.00    0.00    0.00    </a:t>
            </a:r>
            <a:r>
              <a:rPr lang="en-US" altLang="zh-CN" dirty="0"/>
              <a:t>0.01      1.04</a:t>
            </a:r>
          </a:p>
          <a:p>
            <a:r>
              <a:rPr lang="zh-CN" altLang="en-US" dirty="0"/>
              <a:t>访问深度    </a:t>
            </a:r>
            <a:r>
              <a:rPr lang="en-US" altLang="zh-CN" dirty="0"/>
              <a:t>889.0    2.17     3.80  1.00    1.39    1.79    2.22     98.98</a:t>
            </a:r>
          </a:p>
          <a:p>
            <a:r>
              <a:rPr lang="zh-CN" altLang="en-US" dirty="0"/>
              <a:t>平均停留时间  </a:t>
            </a:r>
            <a:r>
              <a:rPr lang="en-US" altLang="zh-CN" b="1" dirty="0">
                <a:solidFill>
                  <a:srgbClr val="FF0000"/>
                </a:solidFill>
              </a:rPr>
              <a:t>887.0 </a:t>
            </a:r>
            <a:r>
              <a:rPr lang="en-US" altLang="zh-CN" dirty="0"/>
              <a:t> 262.67   224.36  1.64  126.02  236.55  357.98   4450.83</a:t>
            </a:r>
          </a:p>
          <a:p>
            <a:r>
              <a:rPr lang="zh-CN" altLang="en-US" dirty="0"/>
              <a:t>订单转化率   </a:t>
            </a:r>
            <a:r>
              <a:rPr lang="en-US" altLang="zh-CN" dirty="0"/>
              <a:t>889.0    0.00     0.01  </a:t>
            </a:r>
            <a:r>
              <a:rPr lang="en-US" altLang="zh-CN" b="1" dirty="0">
                <a:solidFill>
                  <a:srgbClr val="FF0000"/>
                </a:solidFill>
              </a:rPr>
              <a:t>0.00    0.00    0.00    0.00      </a:t>
            </a:r>
            <a:r>
              <a:rPr lang="en-US" altLang="zh-CN" dirty="0"/>
              <a:t>0.22</a:t>
            </a:r>
          </a:p>
          <a:p>
            <a:r>
              <a:rPr lang="zh-CN" altLang="en-US" dirty="0"/>
              <a:t>投放总时间   </a:t>
            </a:r>
            <a:r>
              <a:rPr lang="en-US" altLang="zh-CN" dirty="0"/>
              <a:t>889.0   16.05     8.51  1.00    9.00   16.00   24.00     30.00</a:t>
            </a:r>
            <a:endParaRPr lang="zh-CN" altLang="en-US" dirty="0"/>
          </a:p>
        </p:txBody>
      </p:sp>
      <p:sp>
        <p:nvSpPr>
          <p:cNvPr id="2" name="Rectangle 1">
            <a:extLst>
              <a:ext uri="{FF2B5EF4-FFF2-40B4-BE49-F238E27FC236}">
                <a16:creationId xmlns:a16="http://schemas.microsoft.com/office/drawing/2014/main" id="{741DC9A8-5436-4C32-A75C-77F33AE0E391}"/>
              </a:ext>
            </a:extLst>
          </p:cNvPr>
          <p:cNvSpPr>
            <a:spLocks noChangeArrowheads="1"/>
          </p:cNvSpPr>
          <p:nvPr/>
        </p:nvSpPr>
        <p:spPr bwMode="auto">
          <a:xfrm>
            <a:off x="623392" y="2027801"/>
            <a:ext cx="8064896"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a:ln>
                  <a:noFill/>
                </a:ln>
                <a:solidFill>
                  <a:srgbClr val="A9B7C6"/>
                </a:solidFill>
                <a:effectLst/>
                <a:latin typeface="宋体" panose="02010600030101010101" pitchFamily="2" charset="-122"/>
                <a:ea typeface="宋体" panose="02010600030101010101" pitchFamily="2" charset="-122"/>
              </a:rPr>
              <a:t>pd.DataFrame(raw_data.isnull().sum()).T </a:t>
            </a:r>
            <a:r>
              <a:rPr kumimoji="0" lang="zh-CN" altLang="zh-CN" sz="2000" b="0" i="0" u="none" strike="noStrike" cap="none" normalizeH="0" baseline="0">
                <a:ln>
                  <a:noFill/>
                </a:ln>
                <a:solidFill>
                  <a:srgbClr val="808080"/>
                </a:solidFill>
                <a:effectLst/>
                <a:latin typeface="宋体" panose="02010600030101010101" pitchFamily="2" charset="-122"/>
                <a:ea typeface="宋体" panose="02010600030101010101" pitchFamily="2" charset="-122"/>
              </a:rPr>
              <a:t>#查看缺失值</a:t>
            </a:r>
            <a:endParaRPr kumimoji="0" lang="zh-CN" altLang="zh-CN" sz="20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FB44A4E-E78C-46EB-B09D-70C98E79800A}"/>
              </a:ext>
            </a:extLst>
          </p:cNvPr>
          <p:cNvSpPr>
            <a:spLocks noChangeArrowheads="1"/>
          </p:cNvSpPr>
          <p:nvPr/>
        </p:nvSpPr>
        <p:spPr bwMode="auto">
          <a:xfrm>
            <a:off x="623392" y="3516731"/>
            <a:ext cx="8064896"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raw_data.describe().round(</a:t>
            </a:r>
            <a:r>
              <a:rPr kumimoji="0" lang="zh-CN" altLang="zh-CN" sz="20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).T </a:t>
            </a: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#查看数据描述性统计信息</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10507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623392" y="1442393"/>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3" name="Rectangle 1">
            <a:extLst>
              <a:ext uri="{FF2B5EF4-FFF2-40B4-BE49-F238E27FC236}">
                <a16:creationId xmlns:a16="http://schemas.microsoft.com/office/drawing/2014/main" id="{928E338E-8CC7-4307-A1C6-1051E71C6A5E}"/>
              </a:ext>
            </a:extLst>
          </p:cNvPr>
          <p:cNvSpPr>
            <a:spLocks noChangeArrowheads="1"/>
          </p:cNvSpPr>
          <p:nvPr/>
        </p:nvSpPr>
        <p:spPr bwMode="auto">
          <a:xfrm>
            <a:off x="623392" y="2039652"/>
            <a:ext cx="8184232" cy="40011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print </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raw_data.corr().round(</a:t>
            </a:r>
            <a:r>
              <a:rPr kumimoji="0" lang="zh-CN" altLang="zh-CN" sz="20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20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).T </a:t>
            </a:r>
            <a:r>
              <a:rPr kumimoji="0" lang="zh-CN" altLang="zh-CN" sz="20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#使用corr()做相关性分析</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49DDBD5A-50FA-460C-9CF1-8EDA8D77190F}"/>
              </a:ext>
            </a:extLst>
          </p:cNvPr>
          <p:cNvSpPr/>
          <p:nvPr/>
        </p:nvSpPr>
        <p:spPr>
          <a:xfrm>
            <a:off x="623392" y="2830284"/>
            <a:ext cx="9001000" cy="2308324"/>
          </a:xfrm>
          <a:prstGeom prst="rect">
            <a:avLst/>
          </a:prstGeom>
        </p:spPr>
        <p:txBody>
          <a:bodyPr wrap="square">
            <a:spAutoFit/>
          </a:bodyPr>
          <a:lstStyle/>
          <a:p>
            <a:r>
              <a:rPr lang="zh-CN" altLang="en-US" dirty="0"/>
              <a:t>日均UV  平均注册率  平均搜索量  访问深度  平均停留时间  订单转化率  投放总时间</a:t>
            </a:r>
          </a:p>
          <a:p>
            <a:r>
              <a:rPr lang="zh-CN" altLang="en-US" dirty="0"/>
              <a:t>日均UV    1.00  -0.05  -0.07 -0.02    0.04  -0.05  -0.04</a:t>
            </a:r>
          </a:p>
          <a:p>
            <a:r>
              <a:rPr lang="zh-CN" altLang="en-US" dirty="0"/>
              <a:t>平均注册率  -0.05   1.00   0.24  0.11    0.22   0.32  -0.01</a:t>
            </a:r>
          </a:p>
          <a:p>
            <a:r>
              <a:rPr lang="zh-CN" altLang="en-US" dirty="0"/>
              <a:t>平均搜索量  -0.07   0.24   1.00  0.06    0.17   0.13  -0.03</a:t>
            </a:r>
          </a:p>
          <a:p>
            <a:r>
              <a:rPr lang="zh-CN" altLang="en-US" dirty="0"/>
              <a:t>访问深度   -0.02   0.11   0.06  1.00    0.72   0.16   0.06</a:t>
            </a:r>
          </a:p>
          <a:p>
            <a:r>
              <a:rPr lang="zh-CN" altLang="en-US" dirty="0"/>
              <a:t>平均停留时间  0.04   0.22   0.17  0.72    1.00   0.25   0.05</a:t>
            </a:r>
          </a:p>
          <a:p>
            <a:r>
              <a:rPr lang="zh-CN" altLang="en-US" dirty="0"/>
              <a:t>订单转化率  -0.05   0.32   0.13  0.16    0.25   1.00   0.00</a:t>
            </a:r>
          </a:p>
          <a:p>
            <a:r>
              <a:rPr lang="zh-CN" altLang="en-US" dirty="0"/>
              <a:t>投放总时间  -0.04  -0.01  -0.03  0.06    0.05   0.00   1.00</a:t>
            </a:r>
          </a:p>
        </p:txBody>
      </p:sp>
    </p:spTree>
    <p:extLst>
      <p:ext uri="{BB962C8B-B14F-4D97-AF65-F5344CB8AC3E}">
        <p14:creationId xmlns:p14="http://schemas.microsoft.com/office/powerpoint/2010/main" val="13733316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28251" y="1166892"/>
            <a:ext cx="10873208" cy="400110"/>
          </a:xfrm>
          <a:prstGeom prst="rect">
            <a:avLst/>
          </a:prstGeom>
          <a:noFill/>
        </p:spPr>
        <p:txBody>
          <a:bodyPr wrap="square" rtlCol="0">
            <a:spAutoFit/>
          </a:bodyPr>
          <a:lstStyle/>
          <a:p>
            <a:r>
              <a:rPr lang="en-US" altLang="zh-CN" sz="2000" b="1" dirty="0"/>
              <a:t>Pandas</a:t>
            </a:r>
            <a:r>
              <a:rPr lang="zh-CN" altLang="en-US" sz="2000" b="1" dirty="0"/>
              <a:t>进行数据分析</a:t>
            </a:r>
            <a:r>
              <a:rPr lang="en-US" altLang="zh-CN" sz="2000" b="1" dirty="0"/>
              <a:t>:</a:t>
            </a:r>
          </a:p>
        </p:txBody>
      </p:sp>
      <p:sp>
        <p:nvSpPr>
          <p:cNvPr id="10" name="矩形 9">
            <a:extLst>
              <a:ext uri="{FF2B5EF4-FFF2-40B4-BE49-F238E27FC236}">
                <a16:creationId xmlns:a16="http://schemas.microsoft.com/office/drawing/2014/main" id="{B14A3831-104A-4649-826E-F9EC57A39710}"/>
              </a:ext>
            </a:extLst>
          </p:cNvPr>
          <p:cNvSpPr/>
          <p:nvPr/>
        </p:nvSpPr>
        <p:spPr>
          <a:xfrm>
            <a:off x="328251" y="1629817"/>
            <a:ext cx="11535497" cy="2308324"/>
          </a:xfrm>
          <a:prstGeom prst="rect">
            <a:avLst/>
          </a:prstGeom>
        </p:spPr>
        <p:txBody>
          <a:bodyPr wrap="square">
            <a:spAutoFit/>
          </a:bodyPr>
          <a:lstStyle/>
          <a:p>
            <a:r>
              <a:rPr lang="zh-CN" altLang="en-US" dirty="0"/>
              <a:t> </a:t>
            </a:r>
            <a:r>
              <a:rPr lang="en-US" altLang="zh-CN" dirty="0"/>
              <a:t>count    mean      std   min     25%     50%     75%       max</a:t>
            </a:r>
          </a:p>
          <a:p>
            <a:r>
              <a:rPr lang="zh-CN" altLang="en-US" dirty="0"/>
              <a:t>日均</a:t>
            </a:r>
            <a:r>
              <a:rPr lang="en-US" altLang="zh-CN" dirty="0"/>
              <a:t>UV    889.0  540.85  1634.41  0.06    6.18  114.18  466.87  </a:t>
            </a:r>
            <a:r>
              <a:rPr lang="en-US" altLang="zh-CN" b="1" dirty="0">
                <a:solidFill>
                  <a:srgbClr val="FF0000"/>
                </a:solidFill>
              </a:rPr>
              <a:t>25294.77</a:t>
            </a:r>
          </a:p>
          <a:p>
            <a:r>
              <a:rPr lang="zh-CN" altLang="en-US" dirty="0"/>
              <a:t>平均注册率   </a:t>
            </a:r>
            <a:r>
              <a:rPr lang="en-US" altLang="zh-CN" b="1" dirty="0">
                <a:solidFill>
                  <a:srgbClr val="FF0000"/>
                </a:solidFill>
              </a:rPr>
              <a:t>889.0    0.00     0.00  0.00    0.00    0.00    0.00      </a:t>
            </a:r>
            <a:r>
              <a:rPr lang="en-US" altLang="zh-CN" dirty="0"/>
              <a:t>0.04</a:t>
            </a:r>
          </a:p>
          <a:p>
            <a:r>
              <a:rPr lang="zh-CN" altLang="en-US" dirty="0"/>
              <a:t>平均搜索量   </a:t>
            </a:r>
            <a:r>
              <a:rPr lang="en-US" altLang="zh-CN" dirty="0"/>
              <a:t>889.0    0.03     0.11  </a:t>
            </a:r>
            <a:r>
              <a:rPr lang="en-US" altLang="zh-CN" b="1" dirty="0">
                <a:solidFill>
                  <a:srgbClr val="FF0000"/>
                </a:solidFill>
              </a:rPr>
              <a:t>0.00    0.00    0.00    </a:t>
            </a:r>
            <a:r>
              <a:rPr lang="en-US" altLang="zh-CN" dirty="0"/>
              <a:t>0.01      1.04</a:t>
            </a:r>
          </a:p>
          <a:p>
            <a:r>
              <a:rPr lang="zh-CN" altLang="en-US" dirty="0"/>
              <a:t>访问深度    </a:t>
            </a:r>
            <a:r>
              <a:rPr lang="en-US" altLang="zh-CN" dirty="0"/>
              <a:t>889.0    2.17     3.80  1.00    1.39    1.79    2.22     98.98</a:t>
            </a:r>
          </a:p>
          <a:p>
            <a:r>
              <a:rPr lang="zh-CN" altLang="en-US" dirty="0"/>
              <a:t>平均停留时间  </a:t>
            </a:r>
            <a:r>
              <a:rPr lang="en-US" altLang="zh-CN" b="1" dirty="0">
                <a:solidFill>
                  <a:srgbClr val="FF0000"/>
                </a:solidFill>
              </a:rPr>
              <a:t>887.0 </a:t>
            </a:r>
            <a:r>
              <a:rPr lang="en-US" altLang="zh-CN" dirty="0"/>
              <a:t> 262.67   224.36  1.64  126.02  236.55  357.98   4450.83</a:t>
            </a:r>
          </a:p>
          <a:p>
            <a:r>
              <a:rPr lang="zh-CN" altLang="en-US" dirty="0"/>
              <a:t>订单转化率   </a:t>
            </a:r>
            <a:r>
              <a:rPr lang="en-US" altLang="zh-CN" dirty="0"/>
              <a:t>889.0    0.00     0.01  </a:t>
            </a:r>
            <a:r>
              <a:rPr lang="en-US" altLang="zh-CN" b="1" dirty="0">
                <a:solidFill>
                  <a:srgbClr val="FF0000"/>
                </a:solidFill>
              </a:rPr>
              <a:t>0.00    0.00    0.00    0.00      </a:t>
            </a:r>
            <a:r>
              <a:rPr lang="en-US" altLang="zh-CN" dirty="0"/>
              <a:t>0.22</a:t>
            </a:r>
          </a:p>
          <a:p>
            <a:r>
              <a:rPr lang="zh-CN" altLang="en-US" dirty="0"/>
              <a:t>投放总时间   </a:t>
            </a:r>
            <a:r>
              <a:rPr lang="en-US" altLang="zh-CN" dirty="0"/>
              <a:t>889.0   16.05     8.51  1.00    9.00   16.00   24.00     30.00</a:t>
            </a:r>
            <a:endParaRPr lang="zh-CN" altLang="en-US" dirty="0"/>
          </a:p>
        </p:txBody>
      </p:sp>
      <p:sp>
        <p:nvSpPr>
          <p:cNvPr id="2" name="矩形 1">
            <a:extLst>
              <a:ext uri="{FF2B5EF4-FFF2-40B4-BE49-F238E27FC236}">
                <a16:creationId xmlns:a16="http://schemas.microsoft.com/office/drawing/2014/main" id="{2ECC6B0E-8A16-428D-AB47-614049CB490B}"/>
              </a:ext>
            </a:extLst>
          </p:cNvPr>
          <p:cNvSpPr/>
          <p:nvPr/>
        </p:nvSpPr>
        <p:spPr>
          <a:xfrm>
            <a:off x="328251" y="4027036"/>
            <a:ext cx="11535497" cy="2585323"/>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121212"/>
                </a:solidFill>
              </a:rPr>
              <a:t>日均</a:t>
            </a:r>
            <a:r>
              <a:rPr lang="en-US" altLang="zh-CN" b="1" dirty="0">
                <a:solidFill>
                  <a:srgbClr val="121212"/>
                </a:solidFill>
              </a:rPr>
              <a:t>UV</a:t>
            </a:r>
            <a:r>
              <a:rPr lang="zh-CN" altLang="en-US" dirty="0">
                <a:solidFill>
                  <a:srgbClr val="121212"/>
                </a:solidFill>
              </a:rPr>
              <a:t>的波动非常大，说明了不同渠道间特征差异非常明显。（业务确认：由于广告的流量型数据，很多广告的流量爆发明显，因此渠道间缺失有非常大的差异性，这些差异性应该保留，不能作为异常值处理）</a:t>
            </a:r>
            <a:endParaRPr lang="en-US" altLang="zh-CN" dirty="0">
              <a:solidFill>
                <a:srgbClr val="121212"/>
              </a:solidFill>
            </a:endParaRPr>
          </a:p>
          <a:p>
            <a:pPr marL="285750" indent="-285750">
              <a:buFont typeface="Wingdings" panose="05000000000000000000" pitchFamily="2" charset="2"/>
              <a:buChar char="l"/>
            </a:pPr>
            <a:endParaRPr lang="en-US" altLang="zh-CN" dirty="0">
              <a:solidFill>
                <a:srgbClr val="121212"/>
              </a:solidFill>
            </a:endParaRPr>
          </a:p>
          <a:p>
            <a:pPr marL="285750" indent="-285750">
              <a:buFont typeface="Wingdings" panose="05000000000000000000" pitchFamily="2" charset="2"/>
              <a:buChar char="l"/>
            </a:pPr>
            <a:r>
              <a:rPr lang="zh-CN" altLang="en-US" b="1" dirty="0"/>
              <a:t>平均停留时间</a:t>
            </a:r>
            <a:r>
              <a:rPr lang="zh-CN" altLang="en-US" dirty="0"/>
              <a:t>的有效数据只有</a:t>
            </a:r>
            <a:r>
              <a:rPr lang="en-US" altLang="zh-CN" dirty="0"/>
              <a:t>887</a:t>
            </a:r>
            <a:r>
              <a:rPr lang="zh-CN" altLang="en-US" dirty="0"/>
              <a:t>，比其他数据少</a:t>
            </a:r>
            <a:r>
              <a:rPr lang="en-US" altLang="zh-CN" dirty="0"/>
              <a:t>2</a:t>
            </a:r>
            <a:r>
              <a:rPr lang="zh-CN" altLang="en-US" dirty="0"/>
              <a:t>条 （业务确认：该字段由于统计缺失导致数据丢失，可以使用均值法做填充）</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b="1" dirty="0"/>
              <a:t>平均注册率、平均搜索量、订单转化率</a:t>
            </a:r>
            <a:r>
              <a:rPr lang="zh-CN" altLang="en-US" dirty="0"/>
              <a:t>的多个统计值（例如最小值、</a:t>
            </a:r>
            <a:r>
              <a:rPr lang="en-US" altLang="zh-CN" dirty="0"/>
              <a:t>25%</a:t>
            </a:r>
            <a:r>
              <a:rPr lang="zh-CN" altLang="en-US" dirty="0"/>
              <a:t>分位数等）都为</a:t>
            </a:r>
            <a:r>
              <a:rPr lang="en-US" altLang="zh-CN" dirty="0"/>
              <a:t>0</a:t>
            </a:r>
            <a:r>
              <a:rPr lang="zh-CN" altLang="en-US" dirty="0"/>
              <a:t>，看似数据不太正常。（再次数据验证：这是由于在打印输出过程中保留了</a:t>
            </a:r>
            <a:r>
              <a:rPr lang="en-US" altLang="zh-CN" dirty="0"/>
              <a:t>2</a:t>
            </a:r>
            <a:r>
              <a:rPr lang="zh-CN" altLang="en-US" dirty="0"/>
              <a:t>位小数，而这几个统计量的数据本身就非常小，将其通过</a:t>
            </a:r>
            <a:r>
              <a:rPr lang="en-US" altLang="zh-CN" dirty="0"/>
              <a:t>round(3)</a:t>
            </a:r>
            <a:r>
              <a:rPr lang="zh-CN" altLang="en-US" dirty="0"/>
              <a:t>保留</a:t>
            </a:r>
            <a:r>
              <a:rPr lang="en-US" altLang="zh-CN" dirty="0"/>
              <a:t>3</a:t>
            </a:r>
            <a:r>
              <a:rPr lang="zh-CN" altLang="en-US" dirty="0"/>
              <a:t>位小数后就能正常显示）</a:t>
            </a:r>
          </a:p>
        </p:txBody>
      </p:sp>
    </p:spTree>
    <p:extLst>
      <p:ext uri="{BB962C8B-B14F-4D97-AF65-F5344CB8AC3E}">
        <p14:creationId xmlns:p14="http://schemas.microsoft.com/office/powerpoint/2010/main" val="293955705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28251" y="1166892"/>
            <a:ext cx="10873208" cy="400110"/>
          </a:xfrm>
          <a:prstGeom prst="rect">
            <a:avLst/>
          </a:prstGeom>
          <a:noFill/>
        </p:spPr>
        <p:txBody>
          <a:bodyPr wrap="square" rtlCol="0">
            <a:spAutoFit/>
          </a:bodyPr>
          <a:lstStyle/>
          <a:p>
            <a:r>
              <a:rPr lang="zh-CN" altLang="en-US" sz="2000" b="1" dirty="0"/>
              <a:t>根据问题进行数据清洗</a:t>
            </a:r>
            <a:r>
              <a:rPr lang="en-US" altLang="zh-CN" sz="2000" b="1" dirty="0"/>
              <a:t>:</a:t>
            </a:r>
          </a:p>
        </p:txBody>
      </p:sp>
      <p:sp>
        <p:nvSpPr>
          <p:cNvPr id="2" name="Rectangle 1">
            <a:extLst>
              <a:ext uri="{FF2B5EF4-FFF2-40B4-BE49-F238E27FC236}">
                <a16:creationId xmlns:a16="http://schemas.microsoft.com/office/drawing/2014/main" id="{9598E1F8-39B0-441A-8745-4C914E4E5741}"/>
              </a:ext>
            </a:extLst>
          </p:cNvPr>
          <p:cNvSpPr>
            <a:spLocks noChangeArrowheads="1"/>
          </p:cNvSpPr>
          <p:nvPr/>
        </p:nvSpPr>
        <p:spPr bwMode="auto">
          <a:xfrm>
            <a:off x="479376" y="1567002"/>
            <a:ext cx="11233248"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#1 缺失值替换</a:t>
            </a:r>
            <a:b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data_fillna = raw_data.fillna(raw_data[</a:t>
            </a:r>
            <a:r>
              <a:rPr kumimoji="0" lang="zh-CN" altLang="zh-CN"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'平均停留时间'</a:t>
            </a:r>
            <a:r>
              <a:rPr kumimoji="0" lang="zh-CN" altLang="zh-CN"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].mean()) </a:t>
            </a:r>
            <a:r>
              <a:rPr kumimoji="0" lang="zh-CN"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#用均值替换缺失值</a:t>
            </a:r>
            <a:endParaRPr kumimoji="0" lang="en-US" altLang="zh-CN" b="0" i="0" u="none" strike="noStrike" cap="none" normalizeH="0" baseline="0" dirty="0">
              <a:ln>
                <a:noFill/>
              </a:ln>
              <a:solidFill>
                <a:srgbClr val="808080"/>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dirty="0">
              <a:solidFill>
                <a:srgbClr val="808080"/>
              </a:solidFill>
              <a:latin typeface="宋体" panose="02010600030101010101" pitchFamily="2" charset="-122"/>
              <a:ea typeface="宋体" panose="02010600030101010101" pitchFamily="2" charset="-122"/>
            </a:endParaRPr>
          </a:p>
          <a:p>
            <a:pPr eaLnBrk="0" fontAlgn="base" hangingPunct="0">
              <a:spcBef>
                <a:spcPct val="0"/>
              </a:spcBef>
              <a:spcAft>
                <a:spcPct val="0"/>
              </a:spcAft>
            </a:pPr>
            <a:r>
              <a:rPr lang="zh-CN" altLang="zh-CN" dirty="0">
                <a:solidFill>
                  <a:srgbClr val="808080"/>
                </a:solidFill>
                <a:latin typeface="宋体" panose="02010600030101010101" pitchFamily="2" charset="-122"/>
              </a:rPr>
              <a:t>#获得所有列的唯一值列表</a:t>
            </a:r>
            <a:br>
              <a:rPr lang="zh-CN" altLang="zh-CN" dirty="0">
                <a:solidFill>
                  <a:srgbClr val="808080"/>
                </a:solidFill>
                <a:latin typeface="宋体" panose="02010600030101010101" pitchFamily="2" charset="-122"/>
              </a:rPr>
            </a:br>
            <a:r>
              <a:rPr lang="zh-CN" altLang="zh-CN" dirty="0">
                <a:solidFill>
                  <a:srgbClr val="CC7832"/>
                </a:solidFill>
                <a:latin typeface="宋体" panose="02010600030101010101" pitchFamily="2" charset="-122"/>
              </a:rPr>
              <a:t>for </a:t>
            </a:r>
            <a:r>
              <a:rPr lang="zh-CN" altLang="zh-CN" dirty="0">
                <a:solidFill>
                  <a:srgbClr val="A9B7C6"/>
                </a:solidFill>
                <a:latin typeface="宋体" panose="02010600030101010101" pitchFamily="2" charset="-122"/>
              </a:rPr>
              <a:t>col_name </a:t>
            </a:r>
            <a:r>
              <a:rPr lang="zh-CN" altLang="zh-CN" dirty="0">
                <a:solidFill>
                  <a:srgbClr val="CC7832"/>
                </a:solidFill>
                <a:latin typeface="宋体" panose="02010600030101010101" pitchFamily="2" charset="-122"/>
              </a:rPr>
              <a:t>in </a:t>
            </a:r>
            <a:r>
              <a:rPr lang="zh-CN" altLang="zh-CN" dirty="0">
                <a:solidFill>
                  <a:srgbClr val="A9B7C6"/>
                </a:solidFill>
                <a:latin typeface="宋体" panose="02010600030101010101" pitchFamily="2" charset="-122"/>
              </a:rPr>
              <a:t>conver_cols:</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cols_unique_value = data_fillna[col_name].unique().tolist()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unique_list.append(cols_unique_value)</a:t>
            </a:r>
            <a:br>
              <a:rPr lang="zh-CN" altLang="zh-CN" dirty="0">
                <a:solidFill>
                  <a:srgbClr val="A9B7C6"/>
                </a:solidFill>
                <a:latin typeface="宋体" panose="02010600030101010101" pitchFamily="2" charset="-122"/>
              </a:rPr>
            </a:br>
            <a:br>
              <a:rPr lang="zh-CN" altLang="zh-CN" dirty="0">
                <a:solidFill>
                  <a:srgbClr val="A9B7C6"/>
                </a:solidFill>
                <a:latin typeface="宋体" panose="02010600030101010101" pitchFamily="2" charset="-122"/>
              </a:rPr>
            </a:br>
            <a:r>
              <a:rPr lang="zh-CN" altLang="zh-CN" dirty="0">
                <a:solidFill>
                  <a:srgbClr val="8888C6"/>
                </a:solidFill>
                <a:latin typeface="宋体" panose="02010600030101010101" pitchFamily="2" charset="-122"/>
              </a:rPr>
              <a:t>print</a:t>
            </a:r>
            <a:r>
              <a:rPr lang="zh-CN" altLang="zh-CN" dirty="0">
                <a:solidFill>
                  <a:srgbClr val="A9B7C6"/>
                </a:solidFill>
                <a:latin typeface="宋体" panose="02010600030101010101" pitchFamily="2" charset="-122"/>
              </a:rPr>
              <a:t>(unique_list)</a:t>
            </a:r>
            <a:endParaRPr lang="zh-CN" altLang="zh-CN" sz="2800" dirty="0">
              <a:latin typeface="Arial" panose="020B0604020202020204" pitchFamily="34" charset="0"/>
            </a:endParaRPr>
          </a:p>
        </p:txBody>
      </p:sp>
      <p:sp>
        <p:nvSpPr>
          <p:cNvPr id="5" name="矩形 4">
            <a:extLst>
              <a:ext uri="{FF2B5EF4-FFF2-40B4-BE49-F238E27FC236}">
                <a16:creationId xmlns:a16="http://schemas.microsoft.com/office/drawing/2014/main" id="{DF1E8965-FC1E-4884-87C0-7CDD9305CAB0}"/>
              </a:ext>
            </a:extLst>
          </p:cNvPr>
          <p:cNvSpPr/>
          <p:nvPr/>
        </p:nvSpPr>
        <p:spPr>
          <a:xfrm>
            <a:off x="479376" y="4820959"/>
            <a:ext cx="11233248" cy="646331"/>
          </a:xfrm>
          <a:prstGeom prst="rect">
            <a:avLst/>
          </a:prstGeom>
        </p:spPr>
        <p:txBody>
          <a:bodyPr wrap="square">
            <a:spAutoFit/>
          </a:bodyPr>
          <a:lstStyle/>
          <a:p>
            <a:r>
              <a:rPr lang="zh-CN" altLang="en-US" dirty="0"/>
              <a:t>[['jpg', 'swf', 'gif', 'sp'], ['banner', 'tips', '不确定', '横幅', '通栏', '暂停'], ['roi', 'cpc', 'cpm', 'cpd'], ['140*40', '308*388', '450*300', '600*90', '480*360', '960*126', '900*120', '390*270'], ['打折', '满减', '满赠', '秒杀', '直降', '满返']]</a:t>
            </a:r>
          </a:p>
        </p:txBody>
      </p:sp>
    </p:spTree>
    <p:extLst>
      <p:ext uri="{BB962C8B-B14F-4D97-AF65-F5344CB8AC3E}">
        <p14:creationId xmlns:p14="http://schemas.microsoft.com/office/powerpoint/2010/main" val="124686346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28251" y="1166892"/>
            <a:ext cx="10873208" cy="400110"/>
          </a:xfrm>
          <a:prstGeom prst="rect">
            <a:avLst/>
          </a:prstGeom>
          <a:noFill/>
        </p:spPr>
        <p:txBody>
          <a:bodyPr wrap="square" rtlCol="0">
            <a:spAutoFit/>
          </a:bodyPr>
          <a:lstStyle/>
          <a:p>
            <a:r>
              <a:rPr lang="zh-CN" altLang="en-US" sz="2000" b="1" dirty="0"/>
              <a:t>根据问题进行数据清洗</a:t>
            </a:r>
            <a:r>
              <a:rPr lang="en-US" altLang="zh-CN" sz="2000" b="1" dirty="0"/>
              <a:t>:</a:t>
            </a:r>
          </a:p>
        </p:txBody>
      </p:sp>
      <p:sp>
        <p:nvSpPr>
          <p:cNvPr id="2" name="Rectangle 1">
            <a:extLst>
              <a:ext uri="{FF2B5EF4-FFF2-40B4-BE49-F238E27FC236}">
                <a16:creationId xmlns:a16="http://schemas.microsoft.com/office/drawing/2014/main" id="{9598E1F8-39B0-441A-8745-4C914E4E5741}"/>
              </a:ext>
            </a:extLst>
          </p:cNvPr>
          <p:cNvSpPr>
            <a:spLocks noChangeArrowheads="1"/>
          </p:cNvSpPr>
          <p:nvPr/>
        </p:nvSpPr>
        <p:spPr bwMode="auto">
          <a:xfrm>
            <a:off x="479376" y="1762819"/>
            <a:ext cx="11233248"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dirty="0">
                <a:solidFill>
                  <a:srgbClr val="808080"/>
                </a:solidFill>
                <a:latin typeface="宋体" panose="02010600030101010101" pitchFamily="2" charset="-122"/>
              </a:rPr>
              <a:t>#将每条记录的具体值跟其在唯一值列表中的索引做映射</a:t>
            </a:r>
            <a:br>
              <a:rPr lang="zh-CN" altLang="zh-CN" dirty="0">
                <a:solidFill>
                  <a:srgbClr val="808080"/>
                </a:solidFill>
                <a:latin typeface="宋体" panose="02010600030101010101" pitchFamily="2" charset="-122"/>
              </a:rPr>
            </a:br>
            <a:r>
              <a:rPr lang="zh-CN" altLang="zh-CN" dirty="0">
                <a:solidFill>
                  <a:srgbClr val="CC7832"/>
                </a:solidFill>
                <a:latin typeface="宋体" panose="02010600030101010101" pitchFamily="2" charset="-122"/>
              </a:rPr>
              <a:t>for </a:t>
            </a:r>
            <a:r>
              <a:rPr lang="zh-CN" altLang="zh-CN" dirty="0">
                <a:solidFill>
                  <a:srgbClr val="A9B7C6"/>
                </a:solidFill>
                <a:latin typeface="宋体" panose="02010600030101010101" pitchFamily="2" charset="-122"/>
              </a:rPr>
              <a:t>line_index </a:t>
            </a:r>
            <a:r>
              <a:rPr lang="zh-CN" altLang="zh-CN" dirty="0">
                <a:solidFill>
                  <a:srgbClr val="CC7832"/>
                </a:solidFill>
                <a:latin typeface="宋体" panose="02010600030101010101" pitchFamily="2" charset="-122"/>
              </a:rPr>
              <a:t>in </a:t>
            </a:r>
            <a:r>
              <a:rPr lang="zh-CN" altLang="zh-CN" dirty="0">
                <a:solidFill>
                  <a:srgbClr val="8888C6"/>
                </a:solidFill>
                <a:latin typeface="宋体" panose="02010600030101010101" pitchFamily="2" charset="-122"/>
              </a:rPr>
              <a:t>range</a:t>
            </a:r>
            <a:r>
              <a:rPr lang="zh-CN" altLang="zh-CN" dirty="0">
                <a:solidFill>
                  <a:srgbClr val="A9B7C6"/>
                </a:solidFill>
                <a:latin typeface="宋体" panose="02010600030101010101" pitchFamily="2" charset="-122"/>
              </a:rPr>
              <a:t>(lines):</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each_record = convert_matrix.iloc[line_index]</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a:t>
            </a:r>
            <a:r>
              <a:rPr lang="zh-CN" altLang="zh-CN" dirty="0">
                <a:solidFill>
                  <a:srgbClr val="CC7832"/>
                </a:solidFill>
                <a:latin typeface="宋体" panose="02010600030101010101" pitchFamily="2" charset="-122"/>
              </a:rPr>
              <a:t>for </a:t>
            </a:r>
            <a:r>
              <a:rPr lang="zh-CN" altLang="zh-CN" dirty="0">
                <a:solidFill>
                  <a:srgbClr val="A9B7C6"/>
                </a:solidFill>
                <a:latin typeface="宋体" panose="02010600030101010101" pitchFamily="2" charset="-122"/>
              </a:rPr>
              <a:t>each_index</a:t>
            </a:r>
            <a:r>
              <a:rPr lang="zh-CN" altLang="zh-CN" dirty="0">
                <a:solidFill>
                  <a:srgbClr val="CC7832"/>
                </a:solidFill>
                <a:latin typeface="宋体" panose="02010600030101010101" pitchFamily="2" charset="-122"/>
              </a:rPr>
              <a:t>, </a:t>
            </a:r>
            <a:r>
              <a:rPr lang="zh-CN" altLang="zh-CN" dirty="0">
                <a:solidFill>
                  <a:srgbClr val="A9B7C6"/>
                </a:solidFill>
                <a:latin typeface="宋体" panose="02010600030101010101" pitchFamily="2" charset="-122"/>
              </a:rPr>
              <a:t>each_data </a:t>
            </a:r>
            <a:r>
              <a:rPr lang="zh-CN" altLang="zh-CN" dirty="0">
                <a:solidFill>
                  <a:srgbClr val="CC7832"/>
                </a:solidFill>
                <a:latin typeface="宋体" panose="02010600030101010101" pitchFamily="2" charset="-122"/>
              </a:rPr>
              <a:t>in </a:t>
            </a:r>
            <a:r>
              <a:rPr lang="zh-CN" altLang="zh-CN" dirty="0">
                <a:solidFill>
                  <a:srgbClr val="8888C6"/>
                </a:solidFill>
                <a:latin typeface="宋体" panose="02010600030101010101" pitchFamily="2" charset="-122"/>
              </a:rPr>
              <a:t>enumerate</a:t>
            </a:r>
            <a:r>
              <a:rPr lang="zh-CN" altLang="zh-CN" dirty="0">
                <a:solidFill>
                  <a:srgbClr val="A9B7C6"/>
                </a:solidFill>
                <a:latin typeface="宋体" panose="02010600030101010101" pitchFamily="2" charset="-122"/>
              </a:rPr>
              <a:t>(each_record):</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list_value = unique_list[each_index]</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each_record[each_index] = list_value.index(each_data)</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each_dict = </a:t>
            </a:r>
            <a:r>
              <a:rPr lang="zh-CN" altLang="zh-CN" dirty="0">
                <a:solidFill>
                  <a:srgbClr val="8888C6"/>
                </a:solidFill>
                <a:latin typeface="宋体" panose="02010600030101010101" pitchFamily="2" charset="-122"/>
              </a:rPr>
              <a:t>dict</a:t>
            </a:r>
            <a:r>
              <a:rPr lang="zh-CN" altLang="zh-CN" dirty="0">
                <a:solidFill>
                  <a:srgbClr val="A9B7C6"/>
                </a:solidFill>
                <a:latin typeface="宋体" panose="02010600030101010101" pitchFamily="2" charset="-122"/>
              </a:rPr>
              <a:t>(</a:t>
            </a:r>
            <a:r>
              <a:rPr lang="zh-CN" altLang="zh-CN" dirty="0">
                <a:solidFill>
                  <a:srgbClr val="8888C6"/>
                </a:solidFill>
                <a:latin typeface="宋体" panose="02010600030101010101" pitchFamily="2" charset="-122"/>
              </a:rPr>
              <a:t>zip</a:t>
            </a:r>
            <a:r>
              <a:rPr lang="zh-CN" altLang="zh-CN" dirty="0">
                <a:solidFill>
                  <a:srgbClr val="A9B7C6"/>
                </a:solidFill>
                <a:latin typeface="宋体" panose="02010600030101010101" pitchFamily="2" charset="-122"/>
              </a:rPr>
              <a:t>(conver_cols</a:t>
            </a:r>
            <a:r>
              <a:rPr lang="zh-CN" altLang="zh-CN" dirty="0">
                <a:solidFill>
                  <a:srgbClr val="CC7832"/>
                </a:solidFill>
                <a:latin typeface="宋体" panose="02010600030101010101" pitchFamily="2" charset="-122"/>
              </a:rPr>
              <a:t>, </a:t>
            </a:r>
            <a:r>
              <a:rPr lang="zh-CN" altLang="zh-CN" dirty="0">
                <a:solidFill>
                  <a:srgbClr val="A9B7C6"/>
                </a:solidFill>
                <a:latin typeface="宋体" panose="02010600030101010101" pitchFamily="2" charset="-122"/>
              </a:rPr>
              <a:t>each_record))</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    dict_list.append(each_dict)</a:t>
            </a:r>
            <a:br>
              <a:rPr lang="zh-CN" altLang="zh-CN" dirty="0">
                <a:solidFill>
                  <a:srgbClr val="A9B7C6"/>
                </a:solidFill>
                <a:latin typeface="宋体" panose="02010600030101010101" pitchFamily="2" charset="-122"/>
              </a:rPr>
            </a:br>
            <a:br>
              <a:rPr lang="zh-CN" altLang="zh-CN" dirty="0">
                <a:solidFill>
                  <a:srgbClr val="A9B7C6"/>
                </a:solidFill>
                <a:latin typeface="宋体" panose="02010600030101010101" pitchFamily="2" charset="-122"/>
              </a:rPr>
            </a:br>
            <a:r>
              <a:rPr lang="zh-CN" altLang="zh-CN" dirty="0">
                <a:solidFill>
                  <a:srgbClr val="8888C6"/>
                </a:solidFill>
                <a:latin typeface="宋体" panose="02010600030101010101" pitchFamily="2" charset="-122"/>
              </a:rPr>
              <a:t>print</a:t>
            </a:r>
            <a:r>
              <a:rPr lang="zh-CN" altLang="zh-CN" dirty="0">
                <a:solidFill>
                  <a:srgbClr val="A9B7C6"/>
                </a:solidFill>
                <a:latin typeface="宋体" panose="02010600030101010101" pitchFamily="2" charset="-122"/>
              </a:rPr>
              <a:t>(dict_list[</a:t>
            </a:r>
            <a:r>
              <a:rPr lang="zh-CN" altLang="zh-CN" dirty="0">
                <a:solidFill>
                  <a:srgbClr val="6897BB"/>
                </a:solidFill>
                <a:latin typeface="宋体" panose="02010600030101010101" pitchFamily="2" charset="-122"/>
              </a:rPr>
              <a:t>0</a:t>
            </a:r>
            <a:r>
              <a:rPr lang="zh-CN" altLang="zh-CN" dirty="0">
                <a:solidFill>
                  <a:srgbClr val="A9B7C6"/>
                </a:solidFill>
                <a:latin typeface="宋体" panose="02010600030101010101" pitchFamily="2" charset="-122"/>
              </a:rPr>
              <a:t>:</a:t>
            </a:r>
            <a:r>
              <a:rPr lang="zh-CN" altLang="zh-CN" dirty="0">
                <a:solidFill>
                  <a:srgbClr val="6897BB"/>
                </a:solidFill>
                <a:latin typeface="宋体" panose="02010600030101010101" pitchFamily="2" charset="-122"/>
              </a:rPr>
              <a:t>5</a:t>
            </a:r>
            <a:r>
              <a:rPr lang="zh-CN" altLang="zh-CN" dirty="0">
                <a:solidFill>
                  <a:srgbClr val="A9B7C6"/>
                </a:solidFill>
                <a:latin typeface="宋体" panose="02010600030101010101" pitchFamily="2" charset="-122"/>
              </a:rPr>
              <a:t>])</a:t>
            </a:r>
            <a:endParaRPr lang="zh-CN" altLang="zh-CN" sz="2800" dirty="0">
              <a:latin typeface="Arial" panose="020B0604020202020204" pitchFamily="34" charset="0"/>
            </a:endParaRPr>
          </a:p>
        </p:txBody>
      </p:sp>
      <p:sp>
        <p:nvSpPr>
          <p:cNvPr id="8" name="矩形 7">
            <a:extLst>
              <a:ext uri="{FF2B5EF4-FFF2-40B4-BE49-F238E27FC236}">
                <a16:creationId xmlns:a16="http://schemas.microsoft.com/office/drawing/2014/main" id="{46AF8ACD-D761-481B-8DC3-566361D1B916}"/>
              </a:ext>
            </a:extLst>
          </p:cNvPr>
          <p:cNvSpPr/>
          <p:nvPr/>
        </p:nvSpPr>
        <p:spPr>
          <a:xfrm>
            <a:off x="479376" y="5072117"/>
            <a:ext cx="11233248" cy="1754326"/>
          </a:xfrm>
          <a:prstGeom prst="rect">
            <a:avLst/>
          </a:prstGeom>
        </p:spPr>
        <p:txBody>
          <a:bodyPr wrap="square">
            <a:spAutoFit/>
          </a:bodyPr>
          <a:lstStyle/>
          <a:p>
            <a:r>
              <a:rPr lang="zh-CN" altLang="en-US" dirty="0"/>
              <a:t>[['jpg', 'swf', 'gif', 'sp'], ['banner', 'tips', '不确定', '横幅', '通栏', '暂停'], ['roi', 'cpc', 'cpm', 'cpd'], ['140*40', '308*388', '450*300', '600*90', '480*360', '960*126', '900*120', '390*270'], ['打折', '满减', '满赠', '秒杀', '直降', '满返']]</a:t>
            </a:r>
          </a:p>
          <a:p>
            <a:r>
              <a:rPr lang="zh-CN" altLang="en-US" dirty="0"/>
              <a:t>[{'素材类型': 0, '广告类型': 0, '合作方式': 0, '广告尺寸': 0, '广告卖点': 0}, {'素材类型': 0, '广告类型': 0, '合作方式': 1, '广告尺寸': 0, '广告卖点': 1}, {'素材类型': 0, '广告类型': 0, '合作方式': 1, '广告尺寸': 0, '广告卖点': 1}, {'素材类型': 0, '广告类型': 0, '合作方式': 1, '广告尺寸': 0, '广告卖点': 1}, {'素材类型': 0, '广告类型': 0, '合作方式': 1, '广告尺寸': 0, '广告卖点': 1}]</a:t>
            </a:r>
          </a:p>
        </p:txBody>
      </p:sp>
    </p:spTree>
    <p:extLst>
      <p:ext uri="{BB962C8B-B14F-4D97-AF65-F5344CB8AC3E}">
        <p14:creationId xmlns:p14="http://schemas.microsoft.com/office/powerpoint/2010/main" val="3110698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839416" y="1442393"/>
            <a:ext cx="10369152" cy="923330"/>
          </a:xfrm>
          <a:prstGeom prst="rect">
            <a:avLst/>
          </a:prstGeom>
          <a:noFill/>
        </p:spPr>
        <p:txBody>
          <a:bodyPr wrap="square" rtlCol="0">
            <a:spAutoFit/>
          </a:bodyPr>
          <a:lstStyle/>
          <a:p>
            <a:r>
              <a:rPr lang="zh-CN" altLang="en-US" dirty="0"/>
              <a:t>聚类分析是根据在数据中发现的描述对象及其关系的信息，将数据对象分组。目的是，组内的对象相互之间是相似的（相关的），而不同组中的对象是不同的（不相关的）。组内相似性越大，组间差距越大，说明聚类效果越好。</a:t>
            </a:r>
          </a:p>
        </p:txBody>
      </p:sp>
      <p:pic>
        <p:nvPicPr>
          <p:cNvPr id="1026" name="Picture 2" descr="使用sklearn估计器构建K-Means聚类模型">
            <a:extLst>
              <a:ext uri="{FF2B5EF4-FFF2-40B4-BE49-F238E27FC236}">
                <a16:creationId xmlns:a16="http://schemas.microsoft.com/office/drawing/2014/main" id="{0A1E17B5-88E1-487E-BA29-2022D113D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040" y="2487706"/>
            <a:ext cx="4637914" cy="3919364"/>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CCC79E7-C2DF-4D92-B548-24682E3070DE}"/>
              </a:ext>
            </a:extLst>
          </p:cNvPr>
          <p:cNvSpPr txBox="1"/>
          <p:nvPr/>
        </p:nvSpPr>
        <p:spPr>
          <a:xfrm>
            <a:off x="839416" y="3494097"/>
            <a:ext cx="4896545" cy="923330"/>
          </a:xfrm>
          <a:prstGeom prst="rect">
            <a:avLst/>
          </a:prstGeom>
          <a:noFill/>
        </p:spPr>
        <p:txBody>
          <a:bodyPr wrap="square" rtlCol="0">
            <a:spAutoFit/>
          </a:bodyPr>
          <a:lstStyle/>
          <a:p>
            <a:r>
              <a:rPr lang="zh-CN" altLang="en-US" dirty="0"/>
              <a:t>聚类效果的好坏依赖于两个因素：</a:t>
            </a:r>
            <a:endParaRPr lang="en-US" altLang="zh-CN" dirty="0"/>
          </a:p>
          <a:p>
            <a:pPr marL="342900" indent="-342900">
              <a:buFont typeface="+mj-lt"/>
              <a:buAutoNum type="arabicPeriod"/>
            </a:pPr>
            <a:r>
              <a:rPr lang="zh-CN" altLang="en-US" b="1" dirty="0"/>
              <a:t>衡量距离的方法（</a:t>
            </a:r>
            <a:r>
              <a:rPr lang="en-US" altLang="zh-CN" b="1" dirty="0"/>
              <a:t>distance measurement</a:t>
            </a:r>
            <a:r>
              <a:rPr lang="zh-CN" altLang="en-US" b="1" dirty="0"/>
              <a:t>）</a:t>
            </a:r>
            <a:r>
              <a:rPr lang="zh-CN" altLang="en-US" dirty="0"/>
              <a:t> </a:t>
            </a:r>
            <a:endParaRPr lang="en-US" altLang="zh-CN" dirty="0"/>
          </a:p>
          <a:p>
            <a:pPr marL="342900" indent="-342900">
              <a:buFont typeface="+mj-lt"/>
              <a:buAutoNum type="arabicPeriod"/>
            </a:pPr>
            <a:r>
              <a:rPr lang="zh-CN" altLang="en-US" b="1" dirty="0"/>
              <a:t>聚类算法（</a:t>
            </a:r>
            <a:r>
              <a:rPr lang="en-US" altLang="zh-CN" b="1" dirty="0"/>
              <a:t>algorithm</a:t>
            </a:r>
            <a:r>
              <a:rPr lang="zh-CN" altLang="en-US" b="1" dirty="0"/>
              <a:t>）</a:t>
            </a:r>
            <a:endParaRPr lang="zh-CN" altLang="en-US" dirty="0"/>
          </a:p>
        </p:txBody>
      </p:sp>
    </p:spTree>
    <p:extLst>
      <p:ext uri="{BB962C8B-B14F-4D97-AF65-F5344CB8AC3E}">
        <p14:creationId xmlns:p14="http://schemas.microsoft.com/office/powerpoint/2010/main" val="31520964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par>
                          <p:cTn id="23" fill="hold">
                            <p:stCondLst>
                              <p:cond delay="1875"/>
                            </p:stCondLst>
                            <p:childTnLst>
                              <p:par>
                                <p:cTn id="24" presetID="22"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17598" y="1062608"/>
            <a:ext cx="9001000" cy="400110"/>
          </a:xfrm>
          <a:prstGeom prst="rect">
            <a:avLst/>
          </a:prstGeom>
          <a:noFill/>
        </p:spPr>
        <p:txBody>
          <a:bodyPr wrap="square" rtlCol="0">
            <a:spAutoFit/>
          </a:bodyPr>
          <a:lstStyle/>
          <a:p>
            <a:r>
              <a:rPr lang="zh-CN" altLang="zh-CN" sz="2000" b="1" dirty="0">
                <a:latin typeface="宋体" panose="02010600030101010101" pitchFamily="2" charset="-122"/>
              </a:rPr>
              <a:t>通过平均轮廓系数检验得到最佳KMeans聚类模型</a:t>
            </a:r>
            <a:r>
              <a:rPr lang="en-US" altLang="zh-CN" sz="2000" b="1" dirty="0"/>
              <a:t>:</a:t>
            </a:r>
          </a:p>
        </p:txBody>
      </p:sp>
      <p:sp>
        <p:nvSpPr>
          <p:cNvPr id="3" name="Rectangle 1">
            <a:extLst>
              <a:ext uri="{FF2B5EF4-FFF2-40B4-BE49-F238E27FC236}">
                <a16:creationId xmlns:a16="http://schemas.microsoft.com/office/drawing/2014/main" id="{04FE7580-1F55-48BC-90B5-356C74D7B974}"/>
              </a:ext>
            </a:extLst>
          </p:cNvPr>
          <p:cNvSpPr>
            <a:spLocks noChangeArrowheads="1"/>
          </p:cNvSpPr>
          <p:nvPr/>
        </p:nvSpPr>
        <p:spPr bwMode="auto">
          <a:xfrm>
            <a:off x="283263" y="1667709"/>
            <a:ext cx="7290570" cy="427809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score_list = </a:t>
            </a:r>
            <a:r>
              <a:rPr kumimoji="0" lang="zh-CN" altLang="zh-CN" sz="16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list</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#用来存储每个k下模型的平均轮廓系数</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silhouette_int = -</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#初始化的平均轮廓阀值</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for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n_clusters </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in </a:t>
            </a:r>
            <a:r>
              <a:rPr kumimoji="0" lang="zh-CN" altLang="zh-CN" sz="16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range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10</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#遍历从2-10几个有限组</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model_kmeans = KMeans(</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n_clusters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=n_clusters</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random_state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0</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建立聚类模型对象</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cluster_labels_tmp = model_kmeans.fit_predict(X)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#训练聚类模型</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silhouette_tmp = metrics.silhouette_score(X</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cluster_labels_tmp)</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#得到每个k下的平均轮廓系数</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if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silhouette_tmp &gt; silhouette_int:</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#如果平均轮廓系数更高</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best_k = n_clusters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#将最好的k存储下来</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silhouette_int = silhouette_tmp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#将最好的平均轮廓得分存储下来</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best_kmeans = model_kmeans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#将最好的模型存储下来</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cluster_labels_k = cluster_labels_tmp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#将最好的聚类标签存储下来</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score_list.append([n_clusters</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silhouette_tmp])</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1A8A0D0-931C-4615-9D9A-0651AB081046}"/>
              </a:ext>
            </a:extLst>
          </p:cNvPr>
          <p:cNvSpPr>
            <a:spLocks noChangeArrowheads="1"/>
          </p:cNvSpPr>
          <p:nvPr/>
        </p:nvSpPr>
        <p:spPr bwMode="auto">
          <a:xfrm>
            <a:off x="7752184" y="1544598"/>
            <a:ext cx="4139567"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轮廓系数：-----聚类的评估指标 </a:t>
            </a:r>
            <a:endParaRPr kumimoji="0" lang="en-US"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FF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好的聚类：内密外疏，同一个聚类内部的样本要足够密集，不同聚类之间样本要足够疏远。 </a:t>
            </a:r>
            <a:endParaRPr kumimoji="0" lang="en-US"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dirty="0">
              <a:solidFill>
                <a:srgbClr val="FF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FF0000"/>
                </a:solidFill>
                <a:effectLst/>
                <a:latin typeface="Courier New" panose="02070309020205020404" pitchFamily="49" charset="0"/>
                <a:cs typeface="Courier New" panose="02070309020205020404" pitchFamily="49" charset="0"/>
              </a:rPr>
              <a:t>轮廓系数计算规则：针对样本空间中的一个特定样本，计算它与所在聚类其它样本的平均距离a， 以及该样本与距离最近的另一个聚类中所有样本的平均距离b，该样本的轮廓系数为(b-a)/max(a, b)， 将整个样本空间中所有样本的轮廓系数取算数平均值，作为聚类划分的性能指标s。 轮廓系数的区间为：[-1, 1]。 -1代表分类效果差，1代表分类效果好。0代表聚类重叠，没有很好的划分聚类。</a:t>
            </a:r>
            <a:r>
              <a:rPr kumimoji="0" lang="zh-CN" altLang="zh-CN" sz="1600" b="0" i="0" u="none" strike="noStrike" cap="none" normalizeH="0" baseline="0" dirty="0">
                <a:ln>
                  <a:noFill/>
                </a:ln>
                <a:solidFill>
                  <a:srgbClr val="FF0000"/>
                </a:solidFill>
                <a:effectLst/>
              </a:rPr>
              <a:t> </a:t>
            </a:r>
            <a:endParaRPr kumimoji="0" lang="zh-CN" altLang="zh-CN" sz="16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5217488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17598" y="1062608"/>
            <a:ext cx="9001000" cy="400110"/>
          </a:xfrm>
          <a:prstGeom prst="rect">
            <a:avLst/>
          </a:prstGeom>
          <a:noFill/>
        </p:spPr>
        <p:txBody>
          <a:bodyPr wrap="square" rtlCol="0">
            <a:spAutoFit/>
          </a:bodyPr>
          <a:lstStyle/>
          <a:p>
            <a:r>
              <a:rPr lang="zh-CN" altLang="zh-CN" sz="2000" b="1" dirty="0">
                <a:latin typeface="宋体" panose="02010600030101010101" pitchFamily="2" charset="-122"/>
              </a:rPr>
              <a:t>通过平均轮廓系数检验得到最佳KMeans聚类模型</a:t>
            </a:r>
            <a:r>
              <a:rPr lang="en-US" altLang="zh-CN" sz="2000" b="1" dirty="0"/>
              <a:t>:</a:t>
            </a:r>
          </a:p>
        </p:txBody>
      </p:sp>
      <p:sp>
        <p:nvSpPr>
          <p:cNvPr id="2" name="矩形 1">
            <a:extLst>
              <a:ext uri="{FF2B5EF4-FFF2-40B4-BE49-F238E27FC236}">
                <a16:creationId xmlns:a16="http://schemas.microsoft.com/office/drawing/2014/main" id="{C77ED596-8D3E-41B2-A4AD-502B3C629330}"/>
              </a:ext>
            </a:extLst>
          </p:cNvPr>
          <p:cNvSpPr/>
          <p:nvPr/>
        </p:nvSpPr>
        <p:spPr>
          <a:xfrm>
            <a:off x="328217" y="1442393"/>
            <a:ext cx="6096000" cy="2862322"/>
          </a:xfrm>
          <a:prstGeom prst="rect">
            <a:avLst/>
          </a:prstGeom>
        </p:spPr>
        <p:txBody>
          <a:bodyPr>
            <a:spAutoFit/>
          </a:bodyPr>
          <a:lstStyle/>
          <a:p>
            <a:r>
              <a:rPr lang="zh-CN" altLang="en-US" dirty="0"/>
              <a:t>-------------------------K值和平均轮廓系数:-------------------------</a:t>
            </a:r>
          </a:p>
          <a:p>
            <a:r>
              <a:rPr lang="zh-CN" altLang="en-US" dirty="0"/>
              <a:t>[[2.         0.46692821]</a:t>
            </a:r>
          </a:p>
          <a:p>
            <a:r>
              <a:rPr lang="zh-CN" altLang="en-US" dirty="0"/>
              <a:t> [3.         0.54904646]</a:t>
            </a:r>
          </a:p>
          <a:p>
            <a:r>
              <a:rPr lang="zh-CN" altLang="en-US" dirty="0"/>
              <a:t> [4.         0.56968547]</a:t>
            </a:r>
          </a:p>
          <a:p>
            <a:r>
              <a:rPr lang="zh-CN" altLang="en-US" dirty="0"/>
              <a:t> [5.         0.49697432]</a:t>
            </a:r>
          </a:p>
          <a:p>
            <a:r>
              <a:rPr lang="zh-CN" altLang="en-US" dirty="0"/>
              <a:t> [6.         0.4390303 ]</a:t>
            </a:r>
          </a:p>
          <a:p>
            <a:r>
              <a:rPr lang="zh-CN" altLang="en-US" dirty="0"/>
              <a:t> [7.         0.48204261]</a:t>
            </a:r>
          </a:p>
          <a:p>
            <a:r>
              <a:rPr lang="zh-CN" altLang="en-US" dirty="0"/>
              <a:t> [8.         0.50913308]</a:t>
            </a:r>
          </a:p>
          <a:p>
            <a:r>
              <a:rPr lang="zh-CN" altLang="en-US" dirty="0"/>
              <a:t> [9.         0.52697493]]</a:t>
            </a:r>
          </a:p>
          <a:p>
            <a:r>
              <a:rPr lang="zh-CN" altLang="en-US" dirty="0"/>
              <a:t>最优K值是:4 该K值的平均轮廓系数是0.5697</a:t>
            </a:r>
          </a:p>
        </p:txBody>
      </p:sp>
      <p:sp>
        <p:nvSpPr>
          <p:cNvPr id="8" name="矩形 7">
            <a:extLst>
              <a:ext uri="{FF2B5EF4-FFF2-40B4-BE49-F238E27FC236}">
                <a16:creationId xmlns:a16="http://schemas.microsoft.com/office/drawing/2014/main" id="{8297BD51-C4B6-4616-88C0-18327F4A4561}"/>
              </a:ext>
            </a:extLst>
          </p:cNvPr>
          <p:cNvSpPr/>
          <p:nvPr/>
        </p:nvSpPr>
        <p:spPr>
          <a:xfrm>
            <a:off x="416130" y="4648791"/>
            <a:ext cx="11359740" cy="923330"/>
          </a:xfrm>
          <a:prstGeom prst="rect">
            <a:avLst/>
          </a:prstGeom>
        </p:spPr>
        <p:txBody>
          <a:bodyPr wrap="square">
            <a:spAutoFit/>
          </a:bodyPr>
          <a:lstStyle/>
          <a:p>
            <a:r>
              <a:rPr lang="zh-CN" altLang="en-US" dirty="0">
                <a:solidFill>
                  <a:srgbClr val="121212"/>
                </a:solidFill>
              </a:rPr>
              <a:t>结果显示了不同</a:t>
            </a:r>
            <a:r>
              <a:rPr lang="en-US" altLang="zh-CN" dirty="0">
                <a:solidFill>
                  <a:srgbClr val="121212"/>
                </a:solidFill>
              </a:rPr>
              <a:t>k</a:t>
            </a:r>
            <a:r>
              <a:rPr lang="zh-CN" altLang="en-US" dirty="0">
                <a:solidFill>
                  <a:srgbClr val="121212"/>
                </a:solidFill>
              </a:rPr>
              <a:t>下的平均轮廓得分。就经验看，</a:t>
            </a:r>
            <a:r>
              <a:rPr lang="zh-CN" altLang="en-US" b="1" dirty="0">
                <a:solidFill>
                  <a:srgbClr val="121212"/>
                </a:solidFill>
              </a:rPr>
              <a:t>如果平均轮廓得分值小于</a:t>
            </a:r>
            <a:r>
              <a:rPr lang="en-US" altLang="zh-CN" b="1" dirty="0">
                <a:solidFill>
                  <a:srgbClr val="121212"/>
                </a:solidFill>
              </a:rPr>
              <a:t>0</a:t>
            </a:r>
            <a:r>
              <a:rPr lang="zh-CN" altLang="en-US" b="1" dirty="0">
                <a:solidFill>
                  <a:srgbClr val="121212"/>
                </a:solidFill>
              </a:rPr>
              <a:t>，意味着聚类效果不佳；如果值大于</a:t>
            </a:r>
            <a:r>
              <a:rPr lang="en-US" altLang="zh-CN" b="1" dirty="0">
                <a:solidFill>
                  <a:srgbClr val="121212"/>
                </a:solidFill>
              </a:rPr>
              <a:t>0</a:t>
            </a:r>
            <a:r>
              <a:rPr lang="zh-CN" altLang="en-US" b="1" dirty="0">
                <a:solidFill>
                  <a:srgbClr val="121212"/>
                </a:solidFill>
              </a:rPr>
              <a:t>且小于</a:t>
            </a:r>
            <a:r>
              <a:rPr lang="en-US" altLang="zh-CN" b="1" dirty="0">
                <a:solidFill>
                  <a:srgbClr val="121212"/>
                </a:solidFill>
              </a:rPr>
              <a:t>0.5</a:t>
            </a:r>
            <a:r>
              <a:rPr lang="zh-CN" altLang="en-US" b="1" dirty="0">
                <a:solidFill>
                  <a:srgbClr val="121212"/>
                </a:solidFill>
              </a:rPr>
              <a:t>，说明聚类效果一般；如果值大于</a:t>
            </a:r>
            <a:r>
              <a:rPr lang="en-US" altLang="zh-CN" b="1" dirty="0">
                <a:solidFill>
                  <a:srgbClr val="121212"/>
                </a:solidFill>
              </a:rPr>
              <a:t>0.5</a:t>
            </a:r>
            <a:r>
              <a:rPr lang="zh-CN" altLang="en-US" b="1" dirty="0">
                <a:solidFill>
                  <a:srgbClr val="121212"/>
                </a:solidFill>
              </a:rPr>
              <a:t>，则说明聚类效果比较好。</a:t>
            </a:r>
            <a:r>
              <a:rPr lang="zh-CN" altLang="en-US" dirty="0">
                <a:solidFill>
                  <a:srgbClr val="121212"/>
                </a:solidFill>
              </a:rPr>
              <a:t>本案例中，</a:t>
            </a:r>
            <a:r>
              <a:rPr lang="en-US" altLang="zh-CN" dirty="0">
                <a:solidFill>
                  <a:srgbClr val="121212"/>
                </a:solidFill>
              </a:rPr>
              <a:t>k=4</a:t>
            </a:r>
            <a:r>
              <a:rPr lang="zh-CN" altLang="en-US" dirty="0">
                <a:solidFill>
                  <a:srgbClr val="121212"/>
                </a:solidFill>
              </a:rPr>
              <a:t>时，得分</a:t>
            </a:r>
            <a:r>
              <a:rPr lang="en-US" altLang="zh-CN" dirty="0">
                <a:solidFill>
                  <a:srgbClr val="121212"/>
                </a:solidFill>
              </a:rPr>
              <a:t>0.5697</a:t>
            </a:r>
            <a:r>
              <a:rPr lang="zh-CN" altLang="en-US" dirty="0">
                <a:solidFill>
                  <a:srgbClr val="121212"/>
                </a:solidFill>
              </a:rPr>
              <a:t>，说明效果较好。</a:t>
            </a:r>
            <a:endParaRPr lang="zh-CN" altLang="en-US" dirty="0"/>
          </a:p>
        </p:txBody>
      </p:sp>
    </p:spTree>
    <p:extLst>
      <p:ext uri="{BB962C8B-B14F-4D97-AF65-F5344CB8AC3E}">
        <p14:creationId xmlns:p14="http://schemas.microsoft.com/office/powerpoint/2010/main" val="19860972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457472" y="1077997"/>
            <a:ext cx="3155294" cy="400110"/>
          </a:xfrm>
          <a:prstGeom prst="rect">
            <a:avLst/>
          </a:prstGeom>
          <a:noFill/>
        </p:spPr>
        <p:txBody>
          <a:bodyPr wrap="square" rtlCol="0">
            <a:spAutoFit/>
          </a:bodyPr>
          <a:lstStyle/>
          <a:p>
            <a:r>
              <a:rPr lang="zh-CN" altLang="zh-CN" sz="2000" b="1" dirty="0">
                <a:latin typeface="宋体" panose="02010600030101010101" pitchFamily="2" charset="-122"/>
              </a:rPr>
              <a:t>针对聚类结果的特征分析</a:t>
            </a:r>
            <a:r>
              <a:rPr lang="en-US" altLang="zh-CN" sz="2000" b="1" dirty="0">
                <a:latin typeface="宋体" panose="02010600030101010101" pitchFamily="2" charset="-122"/>
              </a:rPr>
              <a:t>:</a:t>
            </a:r>
          </a:p>
        </p:txBody>
      </p:sp>
      <p:sp>
        <p:nvSpPr>
          <p:cNvPr id="3" name="Rectangle 1">
            <a:extLst>
              <a:ext uri="{FF2B5EF4-FFF2-40B4-BE49-F238E27FC236}">
                <a16:creationId xmlns:a16="http://schemas.microsoft.com/office/drawing/2014/main" id="{134EE470-86DA-420E-AAA5-67560AFC76C1}"/>
              </a:ext>
            </a:extLst>
          </p:cNvPr>
          <p:cNvSpPr>
            <a:spLocks noChangeArrowheads="1"/>
          </p:cNvSpPr>
          <p:nvPr/>
        </p:nvSpPr>
        <p:spPr bwMode="auto">
          <a:xfrm>
            <a:off x="4043001" y="58846"/>
            <a:ext cx="8148999" cy="67403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6.1 将原始数据与聚类标签整合</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 = pd.DataFrame(cluster_labels_k</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columns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'clusters'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获得训练集下的标签信息</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 = pd.concat((data_fillna</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cluster_labels)</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axis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将原始处理过的数据跟聚类标签整合</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6.2 计算每个聚类类别下的样本量和样本占比</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clustering_count = pd.DataFrame(merge_data[</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'渠道代号'</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].groupby(merge_data[</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'clusters'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]).count()).T.rename({</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'渠道代号'</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'counts'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clustering_ratio = (clustering_count / </a:t>
            </a:r>
            <a:r>
              <a:rPr kumimoji="0" lang="zh-CN" altLang="zh-CN" sz="16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len</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(merge_data)).round(</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).rename({</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'counts'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'percentage'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6.3 计算各个聚类类别内部最显著特征值</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cluster_features = []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存储最终合并后的所有特征信息</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for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line </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in </a:t>
            </a:r>
            <a:r>
              <a:rPr kumimoji="0" lang="zh-CN" altLang="zh-CN" sz="1600" b="0" i="0" u="none" strike="noStrike" cap="none" normalizeH="0" baseline="0" dirty="0">
                <a:ln>
                  <a:noFill/>
                </a:ln>
                <a:solidFill>
                  <a:srgbClr val="8888C6"/>
                </a:solidFill>
                <a:effectLst/>
                <a:latin typeface="宋体" panose="02010600030101010101" pitchFamily="2" charset="-122"/>
                <a:ea typeface="宋体" panose="02010600030101010101" pitchFamily="2" charset="-122"/>
              </a:rPr>
              <a:t>range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(best_k):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读取每个类索引</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label_data = merge_data[merge_data[</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'clusters'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 line]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获得特定类的数据</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part1_data = label_data.iloc[:</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8</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获得数值型数据特征</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part1_desc = part1_data.describe().round(</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3</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描述性统计信息</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merge_data1 = part1_desc.iloc[</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得到数值型特征的均值</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part2_data = label_data.iloc[:</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8</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1</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获得字符型数据特征</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part2_desc = part2_data.describe(</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include</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'all'</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获得描述统计信息</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merge_data2 = part2_data.iloc[</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2</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获得字符型特征的最频繁值</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merge_line = pd.concat((merge_data1</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merge_data2)</a:t>
            </a:r>
            <a:r>
              <a:rPr kumimoji="0" lang="zh-CN" altLang="zh-CN" sz="1600" b="0" i="0" u="none" strike="noStrike" cap="none" normalizeH="0" baseline="0" dirty="0">
                <a:ln>
                  <a:noFill/>
                </a:ln>
                <a:solidFill>
                  <a:srgbClr val="CC7832"/>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A4926"/>
                </a:solidFill>
                <a:effectLst/>
                <a:latin typeface="宋体" panose="02010600030101010101" pitchFamily="2" charset="-122"/>
                <a:ea typeface="宋体" panose="02010600030101010101" pitchFamily="2" charset="-122"/>
              </a:rPr>
              <a:t>axis</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6897BB"/>
                </a:solidFill>
                <a:effectLst/>
                <a:latin typeface="宋体" panose="02010600030101010101" pitchFamily="2" charset="-122"/>
                <a:ea typeface="宋体" panose="02010600030101010101" pitchFamily="2" charset="-122"/>
              </a:rPr>
              <a:t>0</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按行合并</a:t>
            </a:r>
            <a:b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a:t>
            </a:r>
            <a:r>
              <a:rPr kumimoji="0" lang="zh-CN" altLang="zh-CN" sz="1600" b="0" i="0" u="none" strike="noStrike" cap="none" normalizeH="0" baseline="0" dirty="0">
                <a:ln>
                  <a:noFill/>
                </a:ln>
                <a:solidFill>
                  <a:srgbClr val="A9B7C6"/>
                </a:solidFill>
                <a:effectLst/>
                <a:latin typeface="宋体" panose="02010600030101010101" pitchFamily="2" charset="-122"/>
                <a:ea typeface="宋体" panose="02010600030101010101" pitchFamily="2" charset="-122"/>
              </a:rPr>
              <a:t>cluster_features.append(merge_line)  </a:t>
            </a:r>
            <a:r>
              <a:rPr kumimoji="0" lang="zh-CN" altLang="zh-CN" sz="16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 将每个类别下的数据特征追加到列表</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739961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317598" y="1062608"/>
            <a:ext cx="3155294" cy="400110"/>
          </a:xfrm>
          <a:prstGeom prst="rect">
            <a:avLst/>
          </a:prstGeom>
          <a:noFill/>
        </p:spPr>
        <p:txBody>
          <a:bodyPr wrap="square" rtlCol="0">
            <a:spAutoFit/>
          </a:bodyPr>
          <a:lstStyle/>
          <a:p>
            <a:r>
              <a:rPr lang="zh-CN" altLang="zh-CN" sz="2000" b="1" dirty="0">
                <a:latin typeface="宋体" panose="02010600030101010101" pitchFamily="2" charset="-122"/>
              </a:rPr>
              <a:t>针对聚类结果的特征分析</a:t>
            </a:r>
            <a:r>
              <a:rPr lang="en-US" altLang="zh-CN" sz="2000" b="1" dirty="0">
                <a:latin typeface="宋体" panose="02010600030101010101" pitchFamily="2" charset="-122"/>
              </a:rPr>
              <a:t>:</a:t>
            </a:r>
          </a:p>
        </p:txBody>
      </p:sp>
      <p:sp>
        <p:nvSpPr>
          <p:cNvPr id="2" name="矩形 1">
            <a:extLst>
              <a:ext uri="{FF2B5EF4-FFF2-40B4-BE49-F238E27FC236}">
                <a16:creationId xmlns:a16="http://schemas.microsoft.com/office/drawing/2014/main" id="{6301109F-548D-4AEA-A81A-191AE4773A16}"/>
              </a:ext>
            </a:extLst>
          </p:cNvPr>
          <p:cNvSpPr/>
          <p:nvPr/>
        </p:nvSpPr>
        <p:spPr>
          <a:xfrm>
            <a:off x="5015880" y="1278052"/>
            <a:ext cx="6096000" cy="4524315"/>
          </a:xfrm>
          <a:prstGeom prst="rect">
            <a:avLst/>
          </a:prstGeom>
        </p:spPr>
        <p:txBody>
          <a:bodyPr>
            <a:spAutoFit/>
          </a:bodyPr>
          <a:lstStyle/>
          <a:p>
            <a:r>
              <a:rPr lang="zh-CN" altLang="en-US" dirty="0"/>
              <a:t>----------------------所有clusters的具体特征:----------------------</a:t>
            </a:r>
          </a:p>
          <a:p>
            <a:r>
              <a:rPr lang="zh-CN" altLang="en-US" dirty="0"/>
              <a:t>                  0        1       2        3</a:t>
            </a:r>
          </a:p>
          <a:p>
            <a:r>
              <a:rPr lang="zh-CN" altLang="en-US" dirty="0"/>
              <a:t>counts          297      411     154       27</a:t>
            </a:r>
          </a:p>
          <a:p>
            <a:r>
              <a:rPr lang="zh-CN" altLang="en-US" dirty="0"/>
              <a:t>percentage     0.33     0.46    0.17     0.03</a:t>
            </a:r>
          </a:p>
          <a:p>
            <a:r>
              <a:rPr lang="zh-CN" altLang="en-US" dirty="0"/>
              <a:t>日均UV        1194.69  1369.81  2718.7  1263.03</a:t>
            </a:r>
          </a:p>
          <a:p>
            <a:r>
              <a:rPr lang="zh-CN" altLang="en-US" dirty="0"/>
              <a:t>平均注册率         0.003    0.003   0.005    0.003</a:t>
            </a:r>
          </a:p>
          <a:p>
            <a:r>
              <a:rPr lang="zh-CN" altLang="en-US" dirty="0"/>
              <a:t>平均搜索量         0.144    0.082   0.051    0.151</a:t>
            </a:r>
          </a:p>
          <a:p>
            <a:r>
              <a:rPr lang="zh-CN" altLang="en-US" dirty="0"/>
              <a:t>访问深度          5.728    0.918   0.948      9.8</a:t>
            </a:r>
          </a:p>
          <a:p>
            <a:r>
              <a:rPr lang="zh-CN" altLang="en-US" dirty="0"/>
              <a:t>平均停留时间      285.992  165.094  104.14  374.689</a:t>
            </a:r>
          </a:p>
          <a:p>
            <a:r>
              <a:rPr lang="zh-CN" altLang="en-US" dirty="0"/>
              <a:t>订单转化率         0.016    0.009   0.007    0.017</a:t>
            </a:r>
          </a:p>
          <a:p>
            <a:r>
              <a:rPr lang="zh-CN" altLang="en-US" dirty="0"/>
              <a:t>投放总时间          8.57    8.462   8.569    7.996</a:t>
            </a:r>
          </a:p>
          <a:p>
            <a:r>
              <a:rPr lang="zh-CN" altLang="en-US" dirty="0"/>
              <a:t>素材类型            swf      swf     jpg      jpg</a:t>
            </a:r>
          </a:p>
          <a:p>
            <a:r>
              <a:rPr lang="zh-CN" altLang="en-US" dirty="0"/>
              <a:t>广告类型           tips     tips  banner       横幅</a:t>
            </a:r>
          </a:p>
          <a:p>
            <a:r>
              <a:rPr lang="zh-CN" altLang="en-US" dirty="0"/>
              <a:t>合作方式            cpc      cpm     cpc      cpc</a:t>
            </a:r>
          </a:p>
          <a:p>
            <a:r>
              <a:rPr lang="zh-CN" altLang="en-US" dirty="0"/>
              <a:t>广告尺寸        450*300  450*300  140*40  960*126</a:t>
            </a:r>
          </a:p>
          <a:p>
            <a:r>
              <a:rPr lang="zh-CN" altLang="en-US" dirty="0"/>
              <a:t>广告卖点             直降       打折      满减       打折</a:t>
            </a:r>
          </a:p>
        </p:txBody>
      </p:sp>
    </p:spTree>
    <p:extLst>
      <p:ext uri="{BB962C8B-B14F-4D97-AF65-F5344CB8AC3E}">
        <p14:creationId xmlns:p14="http://schemas.microsoft.com/office/powerpoint/2010/main" val="43092754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418065" y="1227391"/>
            <a:ext cx="2970090" cy="400110"/>
          </a:xfrm>
          <a:prstGeom prst="rect">
            <a:avLst/>
          </a:prstGeom>
          <a:noFill/>
        </p:spPr>
        <p:txBody>
          <a:bodyPr wrap="square" rtlCol="0">
            <a:spAutoFit/>
          </a:bodyPr>
          <a:lstStyle/>
          <a:p>
            <a:r>
              <a:rPr lang="zh-CN" altLang="zh-CN" sz="2000" b="1" dirty="0">
                <a:latin typeface="宋体" panose="02010600030101010101" pitchFamily="2" charset="-122"/>
              </a:rPr>
              <a:t>各类别显著值特征对比</a:t>
            </a:r>
            <a:r>
              <a:rPr lang="en-US" altLang="zh-CN" sz="2000" b="1" dirty="0"/>
              <a:t>:</a:t>
            </a:r>
            <a:endParaRPr lang="zh-CN" altLang="zh-CN" sz="2000" b="1" dirty="0">
              <a:latin typeface="宋体" panose="02010600030101010101" pitchFamily="2" charset="-122"/>
            </a:endParaRPr>
          </a:p>
        </p:txBody>
      </p:sp>
      <p:sp>
        <p:nvSpPr>
          <p:cNvPr id="3" name="Rectangle 1">
            <a:extLst>
              <a:ext uri="{FF2B5EF4-FFF2-40B4-BE49-F238E27FC236}">
                <a16:creationId xmlns:a16="http://schemas.microsoft.com/office/drawing/2014/main" id="{134EE470-86DA-420E-AAA5-67560AFC76C1}"/>
              </a:ext>
            </a:extLst>
          </p:cNvPr>
          <p:cNvSpPr>
            <a:spLocks noChangeArrowheads="1"/>
          </p:cNvSpPr>
          <p:nvPr/>
        </p:nvSpPr>
        <p:spPr bwMode="auto">
          <a:xfrm>
            <a:off x="4083298" y="1227391"/>
            <a:ext cx="7712182" cy="36933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zh-CN" dirty="0">
                <a:solidFill>
                  <a:srgbClr val="808080"/>
                </a:solidFill>
                <a:latin typeface="宋体" panose="02010600030101010101" pitchFamily="2" charset="-122"/>
              </a:rPr>
              <a:t>#7.1 各类别数据预处理（标准化）</a:t>
            </a:r>
            <a:br>
              <a:rPr lang="zh-CN" altLang="zh-CN" dirty="0">
                <a:solidFill>
                  <a:srgbClr val="808080"/>
                </a:solidFill>
                <a:latin typeface="宋体" panose="02010600030101010101" pitchFamily="2" charset="-122"/>
              </a:rPr>
            </a:br>
            <a:r>
              <a:rPr lang="zh-CN" altLang="zh-CN" dirty="0">
                <a:solidFill>
                  <a:srgbClr val="A9B7C6"/>
                </a:solidFill>
                <a:latin typeface="宋体" panose="02010600030101010101" pitchFamily="2" charset="-122"/>
              </a:rPr>
              <a:t>num_sets = cluster_pd.iloc[:</a:t>
            </a:r>
            <a:r>
              <a:rPr lang="zh-CN" altLang="zh-CN" dirty="0">
                <a:solidFill>
                  <a:srgbClr val="6897BB"/>
                </a:solidFill>
                <a:latin typeface="宋体" panose="02010600030101010101" pitchFamily="2" charset="-122"/>
              </a:rPr>
              <a:t>6</a:t>
            </a:r>
            <a:r>
              <a:rPr lang="zh-CN" altLang="zh-CN" dirty="0">
                <a:solidFill>
                  <a:srgbClr val="CC7832"/>
                </a:solidFill>
                <a:latin typeface="宋体" panose="02010600030101010101" pitchFamily="2" charset="-122"/>
              </a:rPr>
              <a:t>, </a:t>
            </a:r>
            <a:r>
              <a:rPr lang="zh-CN" altLang="zh-CN" dirty="0">
                <a:solidFill>
                  <a:srgbClr val="A9B7C6"/>
                </a:solidFill>
                <a:latin typeface="宋体" panose="02010600030101010101" pitchFamily="2" charset="-122"/>
              </a:rPr>
              <a:t>:].T.astype(np.float64) </a:t>
            </a:r>
            <a:r>
              <a:rPr lang="zh-CN" altLang="zh-CN" dirty="0">
                <a:solidFill>
                  <a:srgbClr val="808080"/>
                </a:solidFill>
                <a:latin typeface="宋体" panose="02010600030101010101" pitchFamily="2" charset="-122"/>
              </a:rPr>
              <a:t>#获取要展示的数据</a:t>
            </a:r>
            <a:br>
              <a:rPr lang="zh-CN" altLang="zh-CN" dirty="0">
                <a:solidFill>
                  <a:srgbClr val="808080"/>
                </a:solidFill>
                <a:latin typeface="宋体" panose="02010600030101010101" pitchFamily="2" charset="-122"/>
              </a:rPr>
            </a:br>
            <a:r>
              <a:rPr lang="zh-CN" altLang="zh-CN" dirty="0">
                <a:solidFill>
                  <a:srgbClr val="A9B7C6"/>
                </a:solidFill>
                <a:latin typeface="宋体" panose="02010600030101010101" pitchFamily="2" charset="-122"/>
              </a:rPr>
              <a:t>num_sets_max_min = minmax_scaler.fit_transform(num_sets) </a:t>
            </a:r>
            <a:r>
              <a:rPr lang="zh-CN" altLang="zh-CN" dirty="0">
                <a:solidFill>
                  <a:srgbClr val="808080"/>
                </a:solidFill>
                <a:latin typeface="宋体" panose="02010600030101010101" pitchFamily="2" charset="-122"/>
              </a:rPr>
              <a:t>#获得标准化后的数据</a:t>
            </a:r>
            <a:br>
              <a:rPr lang="zh-CN" altLang="zh-CN" dirty="0">
                <a:solidFill>
                  <a:srgbClr val="808080"/>
                </a:solidFill>
                <a:latin typeface="宋体" panose="02010600030101010101" pitchFamily="2" charset="-122"/>
              </a:rPr>
            </a:br>
            <a:br>
              <a:rPr lang="zh-CN" altLang="zh-CN" dirty="0">
                <a:solidFill>
                  <a:srgbClr val="808080"/>
                </a:solidFill>
                <a:latin typeface="宋体" panose="02010600030101010101" pitchFamily="2" charset="-122"/>
              </a:rPr>
            </a:br>
            <a:r>
              <a:rPr lang="zh-CN" altLang="zh-CN" dirty="0">
                <a:solidFill>
                  <a:srgbClr val="808080"/>
                </a:solidFill>
                <a:latin typeface="宋体" panose="02010600030101010101" pitchFamily="2" charset="-122"/>
              </a:rPr>
              <a:t>#7.2 画布基本设置</a:t>
            </a:r>
            <a:br>
              <a:rPr lang="zh-CN" altLang="zh-CN" dirty="0">
                <a:solidFill>
                  <a:srgbClr val="808080"/>
                </a:solidFill>
                <a:latin typeface="宋体" panose="02010600030101010101" pitchFamily="2" charset="-122"/>
              </a:rPr>
            </a:br>
            <a:r>
              <a:rPr lang="zh-CN" altLang="zh-CN" dirty="0">
                <a:solidFill>
                  <a:srgbClr val="A9B7C6"/>
                </a:solidFill>
                <a:latin typeface="宋体" panose="02010600030101010101" pitchFamily="2" charset="-122"/>
              </a:rPr>
              <a:t>fig = plt.figure(</a:t>
            </a:r>
            <a:r>
              <a:rPr lang="zh-CN" altLang="zh-CN" dirty="0">
                <a:solidFill>
                  <a:srgbClr val="AA4926"/>
                </a:solidFill>
                <a:latin typeface="宋体" panose="02010600030101010101" pitchFamily="2" charset="-122"/>
              </a:rPr>
              <a:t>figsize</a:t>
            </a:r>
            <a:r>
              <a:rPr lang="zh-CN" altLang="zh-CN" dirty="0">
                <a:solidFill>
                  <a:srgbClr val="A9B7C6"/>
                </a:solidFill>
                <a:latin typeface="宋体" panose="02010600030101010101" pitchFamily="2" charset="-122"/>
              </a:rPr>
              <a:t>=(</a:t>
            </a:r>
            <a:r>
              <a:rPr lang="zh-CN" altLang="zh-CN" dirty="0">
                <a:solidFill>
                  <a:srgbClr val="6897BB"/>
                </a:solidFill>
                <a:latin typeface="宋体" panose="02010600030101010101" pitchFamily="2" charset="-122"/>
              </a:rPr>
              <a:t>7</a:t>
            </a:r>
            <a:r>
              <a:rPr lang="zh-CN" altLang="zh-CN" dirty="0">
                <a:solidFill>
                  <a:srgbClr val="CC7832"/>
                </a:solidFill>
                <a:latin typeface="宋体" panose="02010600030101010101" pitchFamily="2" charset="-122"/>
              </a:rPr>
              <a:t>,</a:t>
            </a:r>
            <a:r>
              <a:rPr lang="zh-CN" altLang="zh-CN" dirty="0">
                <a:solidFill>
                  <a:srgbClr val="6897BB"/>
                </a:solidFill>
                <a:latin typeface="宋体" panose="02010600030101010101" pitchFamily="2" charset="-122"/>
              </a:rPr>
              <a:t>7</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ax = fig.add_subplot(</a:t>
            </a:r>
            <a:r>
              <a:rPr lang="zh-CN" altLang="zh-CN" dirty="0">
                <a:solidFill>
                  <a:srgbClr val="6897BB"/>
                </a:solidFill>
                <a:latin typeface="宋体" panose="02010600030101010101" pitchFamily="2" charset="-122"/>
              </a:rPr>
              <a:t>111</a:t>
            </a:r>
            <a:r>
              <a:rPr lang="zh-CN" altLang="zh-CN" dirty="0">
                <a:solidFill>
                  <a:srgbClr val="CC7832"/>
                </a:solidFill>
                <a:latin typeface="宋体" panose="02010600030101010101" pitchFamily="2" charset="-122"/>
              </a:rPr>
              <a:t>, </a:t>
            </a:r>
            <a:r>
              <a:rPr lang="zh-CN" altLang="zh-CN" dirty="0">
                <a:solidFill>
                  <a:srgbClr val="AA4926"/>
                </a:solidFill>
                <a:latin typeface="宋体" panose="02010600030101010101" pitchFamily="2" charset="-122"/>
              </a:rPr>
              <a:t>polar</a:t>
            </a:r>
            <a:r>
              <a:rPr lang="zh-CN" altLang="zh-CN" dirty="0">
                <a:solidFill>
                  <a:srgbClr val="A9B7C6"/>
                </a:solidFill>
                <a:latin typeface="宋体" panose="02010600030101010101" pitchFamily="2" charset="-122"/>
              </a:rPr>
              <a:t>=</a:t>
            </a:r>
            <a:r>
              <a:rPr lang="zh-CN" altLang="zh-CN" dirty="0">
                <a:solidFill>
                  <a:srgbClr val="CC7832"/>
                </a:solidFill>
                <a:latin typeface="宋体" panose="02010600030101010101" pitchFamily="2" charset="-122"/>
              </a:rPr>
              <a:t>True</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labels = np.array(merge_data1.index[:-</a:t>
            </a:r>
            <a:r>
              <a:rPr lang="zh-CN" altLang="zh-CN" dirty="0">
                <a:solidFill>
                  <a:srgbClr val="6897BB"/>
                </a:solidFill>
                <a:latin typeface="宋体" panose="02010600030101010101" pitchFamily="2" charset="-122"/>
              </a:rPr>
              <a:t>1</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color_list = [</a:t>
            </a:r>
            <a:r>
              <a:rPr lang="zh-CN" altLang="zh-CN" dirty="0">
                <a:solidFill>
                  <a:srgbClr val="6A8759"/>
                </a:solidFill>
                <a:latin typeface="宋体" panose="02010600030101010101" pitchFamily="2" charset="-122"/>
              </a:rPr>
              <a:t>'r'</a:t>
            </a:r>
            <a:r>
              <a:rPr lang="zh-CN" altLang="zh-CN" dirty="0">
                <a:solidFill>
                  <a:srgbClr val="CC7832"/>
                </a:solidFill>
                <a:latin typeface="宋体" panose="02010600030101010101" pitchFamily="2" charset="-122"/>
              </a:rPr>
              <a:t>,</a:t>
            </a:r>
            <a:r>
              <a:rPr lang="zh-CN" altLang="zh-CN" dirty="0">
                <a:solidFill>
                  <a:srgbClr val="6A8759"/>
                </a:solidFill>
                <a:latin typeface="宋体" panose="02010600030101010101" pitchFamily="2" charset="-122"/>
              </a:rPr>
              <a:t>'g'</a:t>
            </a:r>
            <a:r>
              <a:rPr lang="zh-CN" altLang="zh-CN" dirty="0">
                <a:solidFill>
                  <a:srgbClr val="CC7832"/>
                </a:solidFill>
                <a:latin typeface="宋体" panose="02010600030101010101" pitchFamily="2" charset="-122"/>
              </a:rPr>
              <a:t>,</a:t>
            </a:r>
            <a:r>
              <a:rPr lang="zh-CN" altLang="zh-CN" dirty="0">
                <a:solidFill>
                  <a:srgbClr val="6A8759"/>
                </a:solidFill>
                <a:latin typeface="宋体" panose="02010600030101010101" pitchFamily="2" charset="-122"/>
              </a:rPr>
              <a:t>'b'</a:t>
            </a:r>
            <a:r>
              <a:rPr lang="zh-CN" altLang="zh-CN" dirty="0">
                <a:solidFill>
                  <a:srgbClr val="CC7832"/>
                </a:solidFill>
                <a:latin typeface="宋体" panose="02010600030101010101" pitchFamily="2" charset="-122"/>
              </a:rPr>
              <a:t>,</a:t>
            </a:r>
            <a:r>
              <a:rPr lang="zh-CN" altLang="zh-CN" dirty="0">
                <a:solidFill>
                  <a:srgbClr val="6A8759"/>
                </a:solidFill>
                <a:latin typeface="宋体" panose="02010600030101010101" pitchFamily="2" charset="-122"/>
              </a:rPr>
              <a:t>'c'</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angles = np.linspace(</a:t>
            </a:r>
            <a:r>
              <a:rPr lang="zh-CN" altLang="zh-CN" dirty="0">
                <a:solidFill>
                  <a:srgbClr val="6897BB"/>
                </a:solidFill>
                <a:latin typeface="宋体" panose="02010600030101010101" pitchFamily="2" charset="-122"/>
              </a:rPr>
              <a:t>0</a:t>
            </a:r>
            <a:r>
              <a:rPr lang="zh-CN" altLang="zh-CN" dirty="0">
                <a:solidFill>
                  <a:srgbClr val="CC7832"/>
                </a:solidFill>
                <a:latin typeface="宋体" panose="02010600030101010101" pitchFamily="2" charset="-122"/>
              </a:rPr>
              <a:t>, </a:t>
            </a:r>
            <a:r>
              <a:rPr lang="zh-CN" altLang="zh-CN" dirty="0">
                <a:solidFill>
                  <a:srgbClr val="6897BB"/>
                </a:solidFill>
                <a:latin typeface="宋体" panose="02010600030101010101" pitchFamily="2" charset="-122"/>
              </a:rPr>
              <a:t>2</a:t>
            </a:r>
            <a:r>
              <a:rPr lang="zh-CN" altLang="zh-CN" dirty="0">
                <a:solidFill>
                  <a:srgbClr val="A9B7C6"/>
                </a:solidFill>
                <a:latin typeface="宋体" panose="02010600030101010101" pitchFamily="2" charset="-122"/>
              </a:rPr>
              <a:t>*np.pi</a:t>
            </a:r>
            <a:r>
              <a:rPr lang="zh-CN" altLang="zh-CN" dirty="0">
                <a:solidFill>
                  <a:srgbClr val="CC7832"/>
                </a:solidFill>
                <a:latin typeface="宋体" panose="02010600030101010101" pitchFamily="2" charset="-122"/>
              </a:rPr>
              <a:t>, </a:t>
            </a:r>
            <a:r>
              <a:rPr lang="zh-CN" altLang="zh-CN" dirty="0">
                <a:solidFill>
                  <a:srgbClr val="8888C6"/>
                </a:solidFill>
                <a:latin typeface="宋体" panose="02010600030101010101" pitchFamily="2" charset="-122"/>
              </a:rPr>
              <a:t>len</a:t>
            </a:r>
            <a:r>
              <a:rPr lang="zh-CN" altLang="zh-CN" dirty="0">
                <a:solidFill>
                  <a:srgbClr val="A9B7C6"/>
                </a:solidFill>
                <a:latin typeface="宋体" panose="02010600030101010101" pitchFamily="2" charset="-122"/>
              </a:rPr>
              <a:t>(labels)</a:t>
            </a:r>
            <a:r>
              <a:rPr lang="zh-CN" altLang="zh-CN" dirty="0">
                <a:solidFill>
                  <a:srgbClr val="CC7832"/>
                </a:solidFill>
                <a:latin typeface="宋体" panose="02010600030101010101" pitchFamily="2" charset="-122"/>
              </a:rPr>
              <a:t>, </a:t>
            </a:r>
            <a:r>
              <a:rPr lang="zh-CN" altLang="zh-CN" dirty="0">
                <a:solidFill>
                  <a:srgbClr val="AA4926"/>
                </a:solidFill>
                <a:latin typeface="宋体" panose="02010600030101010101" pitchFamily="2" charset="-122"/>
              </a:rPr>
              <a:t>endpoint</a:t>
            </a:r>
            <a:r>
              <a:rPr lang="zh-CN" altLang="zh-CN" dirty="0">
                <a:solidFill>
                  <a:srgbClr val="A9B7C6"/>
                </a:solidFill>
                <a:latin typeface="宋体" panose="02010600030101010101" pitchFamily="2" charset="-122"/>
              </a:rPr>
              <a:t>=</a:t>
            </a:r>
            <a:r>
              <a:rPr lang="zh-CN" altLang="zh-CN" dirty="0">
                <a:solidFill>
                  <a:srgbClr val="CC7832"/>
                </a:solidFill>
                <a:latin typeface="宋体" panose="02010600030101010101" pitchFamily="2" charset="-122"/>
              </a:rPr>
              <a:t>False</a:t>
            </a:r>
            <a:r>
              <a:rPr lang="zh-CN" altLang="zh-CN" dirty="0">
                <a:solidFill>
                  <a:srgbClr val="A9B7C6"/>
                </a:solidFill>
                <a:latin typeface="宋体" panose="02010600030101010101" pitchFamily="2" charset="-122"/>
              </a:rPr>
              <a:t>)</a:t>
            </a:r>
            <a:br>
              <a:rPr lang="zh-CN" altLang="zh-CN" dirty="0">
                <a:solidFill>
                  <a:srgbClr val="A9B7C6"/>
                </a:solidFill>
                <a:latin typeface="宋体" panose="02010600030101010101" pitchFamily="2" charset="-122"/>
              </a:rPr>
            </a:br>
            <a:r>
              <a:rPr lang="zh-CN" altLang="zh-CN" dirty="0">
                <a:solidFill>
                  <a:srgbClr val="A9B7C6"/>
                </a:solidFill>
                <a:latin typeface="宋体" panose="02010600030101010101" pitchFamily="2" charset="-122"/>
              </a:rPr>
              <a:t>angles = np.concatenate((angles</a:t>
            </a:r>
            <a:r>
              <a:rPr lang="zh-CN" altLang="zh-CN" dirty="0">
                <a:solidFill>
                  <a:srgbClr val="CC7832"/>
                </a:solidFill>
                <a:latin typeface="宋体" panose="02010600030101010101" pitchFamily="2" charset="-122"/>
              </a:rPr>
              <a:t>, </a:t>
            </a:r>
            <a:r>
              <a:rPr lang="zh-CN" altLang="zh-CN" dirty="0">
                <a:solidFill>
                  <a:srgbClr val="A9B7C6"/>
                </a:solidFill>
                <a:latin typeface="宋体" panose="02010600030101010101" pitchFamily="2" charset="-122"/>
              </a:rPr>
              <a:t>[angles[</a:t>
            </a:r>
            <a:r>
              <a:rPr lang="zh-CN" altLang="zh-CN" dirty="0">
                <a:solidFill>
                  <a:srgbClr val="6897BB"/>
                </a:solidFill>
                <a:latin typeface="宋体" panose="02010600030101010101" pitchFamily="2" charset="-122"/>
              </a:rPr>
              <a:t>0</a:t>
            </a:r>
            <a:r>
              <a:rPr lang="zh-CN" altLang="zh-CN" dirty="0">
                <a:solidFill>
                  <a:srgbClr val="A9B7C6"/>
                </a:solidFill>
                <a:latin typeface="宋体" panose="02010600030101010101" pitchFamily="2" charset="-122"/>
              </a:rPr>
              <a:t>]]))</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541530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418065" y="1227391"/>
            <a:ext cx="2970090" cy="400110"/>
          </a:xfrm>
          <a:prstGeom prst="rect">
            <a:avLst/>
          </a:prstGeom>
          <a:noFill/>
        </p:spPr>
        <p:txBody>
          <a:bodyPr wrap="square" rtlCol="0">
            <a:spAutoFit/>
          </a:bodyPr>
          <a:lstStyle/>
          <a:p>
            <a:r>
              <a:rPr lang="zh-CN" altLang="zh-CN" sz="2000" b="1" dirty="0">
                <a:latin typeface="宋体" panose="02010600030101010101" pitchFamily="2" charset="-122"/>
              </a:rPr>
              <a:t>各类别显著值特征对比</a:t>
            </a:r>
            <a:r>
              <a:rPr lang="en-US" altLang="zh-CN" sz="2000" b="1" dirty="0"/>
              <a:t>:</a:t>
            </a:r>
            <a:endParaRPr lang="zh-CN" altLang="zh-CN" sz="2000" b="1" dirty="0">
              <a:latin typeface="宋体" panose="02010600030101010101" pitchFamily="2" charset="-122"/>
            </a:endParaRPr>
          </a:p>
        </p:txBody>
      </p:sp>
      <p:pic>
        <p:nvPicPr>
          <p:cNvPr id="2" name="图片 1">
            <a:extLst>
              <a:ext uri="{FF2B5EF4-FFF2-40B4-BE49-F238E27FC236}">
                <a16:creationId xmlns:a16="http://schemas.microsoft.com/office/drawing/2014/main" id="{F345474C-67F7-4B92-902C-FE76352798B7}"/>
              </a:ext>
            </a:extLst>
          </p:cNvPr>
          <p:cNvPicPr>
            <a:picLocks noChangeAspect="1"/>
          </p:cNvPicPr>
          <p:nvPr/>
        </p:nvPicPr>
        <p:blipFill>
          <a:blip r:embed="rId3"/>
          <a:stretch>
            <a:fillRect/>
          </a:stretch>
        </p:blipFill>
        <p:spPr>
          <a:xfrm>
            <a:off x="5106435" y="95250"/>
            <a:ext cx="6667500" cy="6667500"/>
          </a:xfrm>
          <a:prstGeom prst="rect">
            <a:avLst/>
          </a:prstGeom>
        </p:spPr>
      </p:pic>
    </p:spTree>
    <p:extLst>
      <p:ext uri="{BB962C8B-B14F-4D97-AF65-F5344CB8AC3E}">
        <p14:creationId xmlns:p14="http://schemas.microsoft.com/office/powerpoint/2010/main" val="2134833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2" y="1052666"/>
            <a:ext cx="2970090" cy="400110"/>
          </a:xfrm>
          <a:prstGeom prst="rect">
            <a:avLst/>
          </a:prstGeom>
          <a:noFill/>
        </p:spPr>
        <p:txBody>
          <a:bodyPr wrap="square" rtlCol="0">
            <a:spAutoFit/>
          </a:bodyPr>
          <a:lstStyle/>
          <a:p>
            <a:r>
              <a:rPr lang="zh-CN" altLang="en-US" sz="2000" b="1" dirty="0">
                <a:latin typeface="宋体" panose="02010600030101010101" pitchFamily="2" charset="-122"/>
              </a:rPr>
              <a:t>结果分析</a:t>
            </a:r>
            <a:r>
              <a:rPr lang="en-US" altLang="zh-CN" sz="2000" b="1" dirty="0"/>
              <a:t>:</a:t>
            </a:r>
            <a:endParaRPr lang="zh-CN" altLang="zh-CN" sz="2000" b="1" dirty="0">
              <a:latin typeface="宋体" panose="02010600030101010101" pitchFamily="2" charset="-122"/>
            </a:endParaRPr>
          </a:p>
        </p:txBody>
      </p:sp>
      <p:pic>
        <p:nvPicPr>
          <p:cNvPr id="2" name="图片 1">
            <a:extLst>
              <a:ext uri="{FF2B5EF4-FFF2-40B4-BE49-F238E27FC236}">
                <a16:creationId xmlns:a16="http://schemas.microsoft.com/office/drawing/2014/main" id="{F345474C-67F7-4B92-902C-FE76352798B7}"/>
              </a:ext>
            </a:extLst>
          </p:cNvPr>
          <p:cNvPicPr>
            <a:picLocks noChangeAspect="1"/>
          </p:cNvPicPr>
          <p:nvPr/>
        </p:nvPicPr>
        <p:blipFill>
          <a:blip r:embed="rId3"/>
          <a:stretch>
            <a:fillRect/>
          </a:stretch>
        </p:blipFill>
        <p:spPr>
          <a:xfrm>
            <a:off x="5106435" y="95250"/>
            <a:ext cx="6667500" cy="6667500"/>
          </a:xfrm>
          <a:prstGeom prst="rect">
            <a:avLst/>
          </a:prstGeom>
        </p:spPr>
      </p:pic>
      <p:sp>
        <p:nvSpPr>
          <p:cNvPr id="3" name="矩形 2">
            <a:extLst>
              <a:ext uri="{FF2B5EF4-FFF2-40B4-BE49-F238E27FC236}">
                <a16:creationId xmlns:a16="http://schemas.microsoft.com/office/drawing/2014/main" id="{581C002D-4D5E-4558-A1B8-2EF759B7CCFC}"/>
              </a:ext>
            </a:extLst>
          </p:cNvPr>
          <p:cNvSpPr/>
          <p:nvPr/>
        </p:nvSpPr>
        <p:spPr>
          <a:xfrm>
            <a:off x="283262" y="1596722"/>
            <a:ext cx="4823173" cy="5262979"/>
          </a:xfrm>
          <a:prstGeom prst="rect">
            <a:avLst/>
          </a:prstGeom>
        </p:spPr>
        <p:txBody>
          <a:bodyPr wrap="square">
            <a:spAutoFit/>
          </a:bodyPr>
          <a:lstStyle/>
          <a:p>
            <a:r>
              <a:rPr lang="zh-CN" altLang="en-US" sz="1600" dirty="0">
                <a:solidFill>
                  <a:srgbClr val="121212"/>
                </a:solidFill>
              </a:rPr>
              <a:t>从结果看，所有的渠道被分为</a:t>
            </a:r>
            <a:r>
              <a:rPr lang="en-US" altLang="zh-CN" sz="1600" dirty="0">
                <a:solidFill>
                  <a:srgbClr val="121212"/>
                </a:solidFill>
              </a:rPr>
              <a:t>4</a:t>
            </a:r>
            <a:r>
              <a:rPr lang="zh-CN" altLang="en-US" sz="1600" dirty="0">
                <a:solidFill>
                  <a:srgbClr val="121212"/>
                </a:solidFill>
              </a:rPr>
              <a:t>个类别，每个类别的样本量分别为</a:t>
            </a:r>
            <a:r>
              <a:rPr lang="en-US" altLang="zh-CN" sz="1600" dirty="0">
                <a:solidFill>
                  <a:srgbClr val="121212"/>
                </a:solidFill>
              </a:rPr>
              <a:t>411</a:t>
            </a:r>
            <a:r>
              <a:rPr lang="zh-CN" altLang="en-US" sz="1600" dirty="0">
                <a:solidFill>
                  <a:srgbClr val="121212"/>
                </a:solidFill>
              </a:rPr>
              <a:t>、</a:t>
            </a:r>
            <a:r>
              <a:rPr lang="en-US" altLang="zh-CN" sz="1600" dirty="0">
                <a:solidFill>
                  <a:srgbClr val="121212"/>
                </a:solidFill>
              </a:rPr>
              <a:t>297</a:t>
            </a:r>
            <a:r>
              <a:rPr lang="zh-CN" altLang="en-US" sz="1600" dirty="0">
                <a:solidFill>
                  <a:srgbClr val="121212"/>
                </a:solidFill>
              </a:rPr>
              <a:t>、</a:t>
            </a:r>
            <a:r>
              <a:rPr lang="en-US" altLang="zh-CN" sz="1600" dirty="0">
                <a:solidFill>
                  <a:srgbClr val="121212"/>
                </a:solidFill>
              </a:rPr>
              <a:t>27</a:t>
            </a:r>
            <a:r>
              <a:rPr lang="zh-CN" altLang="en-US" sz="1600" dirty="0">
                <a:solidFill>
                  <a:srgbClr val="121212"/>
                </a:solidFill>
              </a:rPr>
              <a:t>、</a:t>
            </a:r>
            <a:r>
              <a:rPr lang="en-US" altLang="zh-CN" sz="1600" dirty="0">
                <a:solidFill>
                  <a:srgbClr val="121212"/>
                </a:solidFill>
              </a:rPr>
              <a:t>154</a:t>
            </a:r>
            <a:r>
              <a:rPr lang="zh-CN" altLang="en-US" sz="1600" dirty="0">
                <a:solidFill>
                  <a:srgbClr val="121212"/>
                </a:solidFill>
              </a:rPr>
              <a:t>，对应的占比分别</a:t>
            </a:r>
            <a:r>
              <a:rPr lang="en-US" altLang="zh-CN" sz="1600" dirty="0">
                <a:solidFill>
                  <a:srgbClr val="121212"/>
                </a:solidFill>
              </a:rPr>
              <a:t>46%</a:t>
            </a:r>
            <a:r>
              <a:rPr lang="zh-CN" altLang="en-US" sz="1600" dirty="0">
                <a:solidFill>
                  <a:srgbClr val="121212"/>
                </a:solidFill>
              </a:rPr>
              <a:t>、</a:t>
            </a:r>
            <a:r>
              <a:rPr lang="en-US" altLang="zh-CN" sz="1600" dirty="0">
                <a:solidFill>
                  <a:srgbClr val="121212"/>
                </a:solidFill>
              </a:rPr>
              <a:t>33%</a:t>
            </a:r>
            <a:r>
              <a:rPr lang="zh-CN" altLang="en-US" sz="1600" dirty="0">
                <a:solidFill>
                  <a:srgbClr val="121212"/>
                </a:solidFill>
              </a:rPr>
              <a:t>、</a:t>
            </a:r>
            <a:r>
              <a:rPr lang="en-US" altLang="zh-CN" sz="1600" dirty="0">
                <a:solidFill>
                  <a:srgbClr val="121212"/>
                </a:solidFill>
              </a:rPr>
              <a:t>3%</a:t>
            </a:r>
            <a:r>
              <a:rPr lang="zh-CN" altLang="en-US" sz="1600" dirty="0">
                <a:solidFill>
                  <a:srgbClr val="121212"/>
                </a:solidFill>
              </a:rPr>
              <a:t>、</a:t>
            </a:r>
            <a:r>
              <a:rPr lang="en-US" altLang="zh-CN" sz="1600" dirty="0">
                <a:solidFill>
                  <a:srgbClr val="121212"/>
                </a:solidFill>
              </a:rPr>
              <a:t>17%</a:t>
            </a:r>
            <a:r>
              <a:rPr lang="zh-CN" altLang="en-US" sz="1600" dirty="0">
                <a:solidFill>
                  <a:srgbClr val="121212"/>
                </a:solidFill>
              </a:rPr>
              <a:t>。第三个类别样本量最少。</a:t>
            </a:r>
            <a:endParaRPr lang="en-US" altLang="zh-CN" sz="1600" dirty="0">
              <a:solidFill>
                <a:srgbClr val="121212"/>
              </a:solidFill>
            </a:endParaRPr>
          </a:p>
          <a:p>
            <a:endParaRPr lang="en-US" altLang="zh-CN" sz="1600" dirty="0">
              <a:solidFill>
                <a:srgbClr val="121212"/>
              </a:solidFill>
            </a:endParaRPr>
          </a:p>
          <a:p>
            <a:r>
              <a:rPr lang="zh-CN" altLang="en-US" sz="1600" dirty="0"/>
              <a:t>结合雷达图，可以清晰地看到不同类别广告媒体的特征倾向：</a:t>
            </a:r>
          </a:p>
          <a:p>
            <a:r>
              <a:rPr lang="zh-CN" altLang="en-US" sz="1600" b="1" dirty="0"/>
              <a:t>聚类</a:t>
            </a:r>
            <a:r>
              <a:rPr lang="en-US" altLang="zh-CN" sz="1600" b="1" dirty="0"/>
              <a:t>0</a:t>
            </a:r>
            <a:r>
              <a:rPr lang="zh-CN" altLang="en-US" sz="1600" dirty="0"/>
              <a:t>：各方面的特征都不明显，换句话说就是效果比较平庸，没有明显的优势或短板。但这些“中庸”的广告媒体却构成了整个广告的主体。</a:t>
            </a:r>
          </a:p>
          <a:p>
            <a:r>
              <a:rPr lang="zh-CN" altLang="en-US" sz="1600" b="1" dirty="0"/>
              <a:t>聚类</a:t>
            </a:r>
            <a:r>
              <a:rPr lang="en-US" altLang="zh-CN" sz="1600" b="1" dirty="0"/>
              <a:t>1</a:t>
            </a:r>
            <a:r>
              <a:rPr lang="zh-CN" altLang="en-US" sz="1600" dirty="0"/>
              <a:t>：这类广告媒体在访问深度、平均停留时间、订单转化率集平均搜索量等流量质量的特征上表现较好，除了注册转换率较低外，该类渠道各方面比较均衡。更重要的是该类媒体的数量占据了</a:t>
            </a:r>
            <a:r>
              <a:rPr lang="en-US" altLang="zh-CN" sz="1600" dirty="0"/>
              <a:t>33%</a:t>
            </a:r>
            <a:r>
              <a:rPr lang="zh-CN" altLang="en-US" sz="1600" dirty="0"/>
              <a:t>，因此是一类规模较大且综合效果较好的媒体。</a:t>
            </a:r>
          </a:p>
          <a:p>
            <a:r>
              <a:rPr lang="zh-CN" altLang="en-US" sz="1600" b="1" dirty="0"/>
              <a:t>聚类</a:t>
            </a:r>
            <a:r>
              <a:rPr lang="en-US" altLang="zh-CN" sz="1600" b="1" dirty="0"/>
              <a:t>2</a:t>
            </a:r>
            <a:r>
              <a:rPr lang="zh-CN" altLang="en-US" sz="1600" dirty="0"/>
              <a:t>：这类广告媒体跟聚类</a:t>
            </a:r>
            <a:r>
              <a:rPr lang="en-US" altLang="zh-CN" sz="1600" dirty="0"/>
              <a:t>1</a:t>
            </a:r>
            <a:r>
              <a:rPr lang="zh-CN" altLang="en-US" sz="1600" dirty="0"/>
              <a:t>非常类似，并且相对聚类</a:t>
            </a:r>
            <a:r>
              <a:rPr lang="en-US" altLang="zh-CN" sz="1600" dirty="0"/>
              <a:t>2</a:t>
            </a:r>
            <a:r>
              <a:rPr lang="zh-CN" altLang="en-US" sz="1600" dirty="0"/>
              <a:t>的典型特征表现更好，但综合其只占</a:t>
            </a:r>
            <a:r>
              <a:rPr lang="en-US" altLang="zh-CN" sz="1600" dirty="0"/>
              <a:t>3%</a:t>
            </a:r>
            <a:r>
              <a:rPr lang="zh-CN" altLang="en-US" sz="1600" dirty="0"/>
              <a:t>的媒体数量，属于少量的“精英“类渠道。</a:t>
            </a:r>
          </a:p>
          <a:p>
            <a:r>
              <a:rPr lang="zh-CN" altLang="en-US" sz="1600" b="1" dirty="0"/>
              <a:t>聚类</a:t>
            </a:r>
            <a:r>
              <a:rPr lang="en-US" altLang="zh-CN" sz="1600" b="1" dirty="0"/>
              <a:t>3</a:t>
            </a:r>
            <a:r>
              <a:rPr lang="zh-CN" altLang="en-US" sz="1600" dirty="0"/>
              <a:t>：这类渠道跟其他几类渠道有个明显的特征区隔，其日均</a:t>
            </a:r>
            <a:r>
              <a:rPr lang="en-US" altLang="zh-CN" sz="1600" dirty="0" err="1"/>
              <a:t>uv</a:t>
            </a:r>
            <a:r>
              <a:rPr lang="zh-CN" altLang="en-US" sz="1600" dirty="0"/>
              <a:t>和平均注册率非常突出，证明这是一类“引流”</a:t>
            </a:r>
            <a:r>
              <a:rPr lang="en-US" altLang="zh-CN" sz="1600" dirty="0"/>
              <a:t>+“</a:t>
            </a:r>
            <a:r>
              <a:rPr lang="zh-CN" altLang="en-US" sz="1600" dirty="0"/>
              <a:t>拉新”的渠道；而其他的流量质量方面表现却比较差。</a:t>
            </a:r>
          </a:p>
        </p:txBody>
      </p:sp>
    </p:spTree>
    <p:extLst>
      <p:ext uri="{BB962C8B-B14F-4D97-AF65-F5344CB8AC3E}">
        <p14:creationId xmlns:p14="http://schemas.microsoft.com/office/powerpoint/2010/main" val="30806824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2" y="1052666"/>
            <a:ext cx="2970090" cy="400110"/>
          </a:xfrm>
          <a:prstGeom prst="rect">
            <a:avLst/>
          </a:prstGeom>
          <a:noFill/>
        </p:spPr>
        <p:txBody>
          <a:bodyPr wrap="square" rtlCol="0">
            <a:spAutoFit/>
          </a:bodyPr>
          <a:lstStyle/>
          <a:p>
            <a:r>
              <a:rPr lang="zh-CN" altLang="en-US" sz="2000" b="1" dirty="0">
                <a:latin typeface="宋体" panose="02010600030101010101" pitchFamily="2" charset="-122"/>
              </a:rPr>
              <a:t>结果分析</a:t>
            </a:r>
            <a:r>
              <a:rPr lang="en-US" altLang="zh-CN" sz="2000" b="1" dirty="0"/>
              <a:t>:</a:t>
            </a:r>
            <a:endParaRPr lang="zh-CN" altLang="zh-CN" sz="2000" b="1" dirty="0">
              <a:latin typeface="宋体" panose="02010600030101010101" pitchFamily="2" charset="-122"/>
            </a:endParaRPr>
          </a:p>
        </p:txBody>
      </p:sp>
      <p:pic>
        <p:nvPicPr>
          <p:cNvPr id="2" name="图片 1">
            <a:extLst>
              <a:ext uri="{FF2B5EF4-FFF2-40B4-BE49-F238E27FC236}">
                <a16:creationId xmlns:a16="http://schemas.microsoft.com/office/drawing/2014/main" id="{F345474C-67F7-4B92-902C-FE76352798B7}"/>
              </a:ext>
            </a:extLst>
          </p:cNvPr>
          <p:cNvPicPr>
            <a:picLocks noChangeAspect="1"/>
          </p:cNvPicPr>
          <p:nvPr/>
        </p:nvPicPr>
        <p:blipFill>
          <a:blip r:embed="rId3"/>
          <a:stretch>
            <a:fillRect/>
          </a:stretch>
        </p:blipFill>
        <p:spPr>
          <a:xfrm>
            <a:off x="5106435" y="95250"/>
            <a:ext cx="6667500" cy="6667500"/>
          </a:xfrm>
          <a:prstGeom prst="rect">
            <a:avLst/>
          </a:prstGeom>
        </p:spPr>
      </p:pic>
      <p:sp>
        <p:nvSpPr>
          <p:cNvPr id="3" name="矩形 2">
            <a:extLst>
              <a:ext uri="{FF2B5EF4-FFF2-40B4-BE49-F238E27FC236}">
                <a16:creationId xmlns:a16="http://schemas.microsoft.com/office/drawing/2014/main" id="{581C002D-4D5E-4558-A1B8-2EF759B7CCFC}"/>
              </a:ext>
            </a:extLst>
          </p:cNvPr>
          <p:cNvSpPr/>
          <p:nvPr/>
        </p:nvSpPr>
        <p:spPr>
          <a:xfrm>
            <a:off x="373817" y="1861365"/>
            <a:ext cx="4732618" cy="4524315"/>
          </a:xfrm>
          <a:prstGeom prst="rect">
            <a:avLst/>
          </a:prstGeom>
        </p:spPr>
        <p:txBody>
          <a:bodyPr wrap="square">
            <a:spAutoFit/>
          </a:bodyPr>
          <a:lstStyle/>
          <a:p>
            <a:r>
              <a:rPr lang="zh-CN" altLang="en-US" dirty="0"/>
              <a:t>深入分析</a:t>
            </a:r>
            <a:endParaRPr lang="en-US" altLang="zh-CN" dirty="0"/>
          </a:p>
          <a:p>
            <a:endParaRPr lang="zh-CN" altLang="en-US" dirty="0"/>
          </a:p>
          <a:p>
            <a:r>
              <a:rPr lang="zh-CN" altLang="en-US" b="1" dirty="0"/>
              <a:t>聚类</a:t>
            </a:r>
            <a:r>
              <a:rPr lang="en-US" altLang="zh-CN" b="1" dirty="0"/>
              <a:t>0</a:t>
            </a:r>
            <a:r>
              <a:rPr lang="zh-CN" altLang="en-US" b="1" dirty="0"/>
              <a:t>：</a:t>
            </a:r>
            <a:r>
              <a:rPr lang="zh-CN" altLang="en-US" dirty="0"/>
              <a:t>该广告渠道各方面表现均比较一般，因此需要业务部门重点考虑其投放的实际价值。</a:t>
            </a:r>
          </a:p>
          <a:p>
            <a:r>
              <a:rPr lang="zh-CN" altLang="en-US" b="1" dirty="0"/>
              <a:t>聚类</a:t>
            </a:r>
            <a:r>
              <a:rPr lang="en-US" altLang="zh-CN" b="1" dirty="0"/>
              <a:t>1</a:t>
            </a:r>
            <a:r>
              <a:rPr lang="zh-CN" altLang="en-US" dirty="0"/>
              <a:t>：这类广告渠道的短板是日均</a:t>
            </a:r>
            <a:r>
              <a:rPr lang="en-US" altLang="zh-CN" dirty="0" err="1"/>
              <a:t>uv</a:t>
            </a:r>
            <a:r>
              <a:rPr lang="zh-CN" altLang="en-US" dirty="0"/>
              <a:t>和平均注册率，因此该类媒体无法为企业带来大量的流量以及新用户。这类广告的特质适合用户转化，尤其是有关订单转化的提升。</a:t>
            </a:r>
          </a:p>
          <a:p>
            <a:r>
              <a:rPr lang="zh-CN" altLang="en-US" b="1" dirty="0"/>
              <a:t>聚类</a:t>
            </a:r>
            <a:r>
              <a:rPr lang="en-US" altLang="zh-CN" b="1" dirty="0"/>
              <a:t>2</a:t>
            </a:r>
            <a:r>
              <a:rPr lang="zh-CN" altLang="en-US" dirty="0"/>
              <a:t>：这类广告渠道跟聚类</a:t>
            </a:r>
            <a:r>
              <a:rPr lang="en-US" altLang="zh-CN" dirty="0"/>
              <a:t>1</a:t>
            </a:r>
            <a:r>
              <a:rPr lang="zh-CN" altLang="en-US" dirty="0"/>
              <a:t>的特征非常类似，也适合做订单转换的提升，并且由于其实际效果更好，因此效果会更加明显。</a:t>
            </a:r>
          </a:p>
          <a:p>
            <a:r>
              <a:rPr lang="zh-CN" altLang="en-US" b="1" dirty="0"/>
              <a:t>聚类</a:t>
            </a:r>
            <a:r>
              <a:rPr lang="en-US" altLang="zh-CN" b="1" dirty="0"/>
              <a:t>3</a:t>
            </a:r>
            <a:r>
              <a:rPr lang="zh-CN" altLang="en-US" dirty="0"/>
              <a:t>：这类渠道更符合广告本身“广而告之“的基础诉求，因此适合在大规模广告宣传和引流时使用，尤其对于新用户的注册转化上的效果非常明显，也适合“拉新”使用。</a:t>
            </a:r>
          </a:p>
        </p:txBody>
      </p:sp>
    </p:spTree>
    <p:extLst>
      <p:ext uri="{BB962C8B-B14F-4D97-AF65-F5344CB8AC3E}">
        <p14:creationId xmlns:p14="http://schemas.microsoft.com/office/powerpoint/2010/main" val="372113347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503712" cy="830997"/>
          </a:xfrm>
          <a:prstGeom prst="rect">
            <a:avLst/>
          </a:prstGeom>
          <a:noFill/>
        </p:spPr>
        <p:txBody>
          <a:bodyPr wrap="square" rtlCol="0">
            <a:spAutoFit/>
          </a:bodyPr>
          <a:lstStyle/>
          <a:p>
            <a:r>
              <a:rPr lang="en-US" altLang="zh-CN" sz="2400" dirty="0" err="1">
                <a:latin typeface="Agency FB" panose="020B0503020202020204" pitchFamily="34" charset="0"/>
              </a:rPr>
              <a:t>KMeans</a:t>
            </a:r>
            <a:r>
              <a:rPr lang="zh-CN" altLang="en-US" sz="2400" dirty="0">
                <a:latin typeface="Agency FB" panose="020B0503020202020204" pitchFamily="34" charset="0"/>
              </a:rPr>
              <a:t>广告效果聚类分析</a:t>
            </a:r>
          </a:p>
          <a:p>
            <a:endParaRPr lang="en-US" altLang="zh-CN" sz="2400" dirty="0">
              <a:latin typeface="Agency FB" panose="020B0503020202020204" pitchFamily="34" charset="0"/>
            </a:endParaRPr>
          </a:p>
        </p:txBody>
      </p:sp>
      <p:sp>
        <p:nvSpPr>
          <p:cNvPr id="7" name="文本框 6">
            <a:extLst>
              <a:ext uri="{FF2B5EF4-FFF2-40B4-BE49-F238E27FC236}">
                <a16:creationId xmlns:a16="http://schemas.microsoft.com/office/drawing/2014/main" id="{D8DC2788-085A-49A1-99C1-2B2A79BC6D17}"/>
              </a:ext>
            </a:extLst>
          </p:cNvPr>
          <p:cNvSpPr txBox="1"/>
          <p:nvPr/>
        </p:nvSpPr>
        <p:spPr>
          <a:xfrm>
            <a:off x="283262" y="1052666"/>
            <a:ext cx="2970090" cy="400110"/>
          </a:xfrm>
          <a:prstGeom prst="rect">
            <a:avLst/>
          </a:prstGeom>
          <a:noFill/>
        </p:spPr>
        <p:txBody>
          <a:bodyPr wrap="square" rtlCol="0">
            <a:spAutoFit/>
          </a:bodyPr>
          <a:lstStyle/>
          <a:p>
            <a:r>
              <a:rPr lang="zh-CN" altLang="en-US" b="1" dirty="0"/>
              <a:t>案例应用</a:t>
            </a:r>
            <a:r>
              <a:rPr lang="en-US" altLang="zh-CN" sz="2000" b="1" dirty="0"/>
              <a:t>:</a:t>
            </a:r>
            <a:endParaRPr lang="zh-CN" altLang="zh-CN" sz="2000" b="1" dirty="0">
              <a:latin typeface="宋体" panose="02010600030101010101" pitchFamily="2" charset="-122"/>
            </a:endParaRPr>
          </a:p>
        </p:txBody>
      </p:sp>
      <p:sp>
        <p:nvSpPr>
          <p:cNvPr id="3" name="矩形 2">
            <a:extLst>
              <a:ext uri="{FF2B5EF4-FFF2-40B4-BE49-F238E27FC236}">
                <a16:creationId xmlns:a16="http://schemas.microsoft.com/office/drawing/2014/main" id="{581C002D-4D5E-4558-A1B8-2EF759B7CCFC}"/>
              </a:ext>
            </a:extLst>
          </p:cNvPr>
          <p:cNvSpPr/>
          <p:nvPr/>
        </p:nvSpPr>
        <p:spPr>
          <a:xfrm>
            <a:off x="551383" y="1861365"/>
            <a:ext cx="11089233" cy="4247317"/>
          </a:xfrm>
          <a:prstGeom prst="rect">
            <a:avLst/>
          </a:prstGeom>
        </p:spPr>
        <p:txBody>
          <a:bodyPr wrap="square">
            <a:spAutoFit/>
          </a:bodyPr>
          <a:lstStyle/>
          <a:p>
            <a:r>
              <a:rPr lang="zh-CN" altLang="en-US" dirty="0"/>
              <a:t>对于以上四类广告媒体，需要针对其不同的特征做针对性的运营应用：</a:t>
            </a:r>
            <a:endParaRPr lang="en-US" altLang="zh-CN" dirty="0"/>
          </a:p>
          <a:p>
            <a:endParaRPr lang="en-US" altLang="zh-CN" dirty="0"/>
          </a:p>
          <a:p>
            <a:r>
              <a:rPr lang="zh-CN" altLang="en-US" dirty="0"/>
              <a:t>对于聚类</a:t>
            </a:r>
            <a:r>
              <a:rPr lang="en-US" altLang="zh-CN" dirty="0"/>
              <a:t>0</a:t>
            </a:r>
            <a:r>
              <a:rPr lang="zh-CN" altLang="en-US" dirty="0"/>
              <a:t>的广告媒体，在资金不足或优化广告结构时，重点考虑其取舍问题；</a:t>
            </a:r>
            <a:endParaRPr lang="en-US" altLang="zh-CN" dirty="0"/>
          </a:p>
          <a:p>
            <a:endParaRPr lang="zh-CN" altLang="en-US" dirty="0"/>
          </a:p>
          <a:p>
            <a:r>
              <a:rPr lang="zh-CN" altLang="en-US" dirty="0"/>
              <a:t>对于聚类</a:t>
            </a:r>
            <a:r>
              <a:rPr lang="en-US" altLang="zh-CN" dirty="0"/>
              <a:t>1</a:t>
            </a:r>
            <a:r>
              <a:rPr lang="zh-CN" altLang="en-US" dirty="0"/>
              <a:t>和聚类</a:t>
            </a:r>
            <a:r>
              <a:rPr lang="en-US" altLang="zh-CN" dirty="0"/>
              <a:t>2</a:t>
            </a:r>
            <a:r>
              <a:rPr lang="zh-CN" altLang="en-US" dirty="0"/>
              <a:t>的广告媒体，优化应用的方向有两个：</a:t>
            </a:r>
          </a:p>
          <a:p>
            <a:endParaRPr lang="en-US" altLang="zh-CN" dirty="0"/>
          </a:p>
          <a:p>
            <a:pPr marL="285750" indent="-285750">
              <a:buFont typeface="Wingdings" panose="05000000000000000000" pitchFamily="2" charset="2"/>
              <a:buChar char="l"/>
            </a:pPr>
            <a:r>
              <a:rPr lang="zh-CN" altLang="en-US" dirty="0"/>
              <a:t>一是增加对于注册转化效果的优化效应，重点从人群匹配、注册引导、注册激励等方面加强运营。在该过程中，打折、直降等优惠宣传点可以重点突出，广告素材本身以较大中等广告为主，例如</a:t>
            </a:r>
            <a:r>
              <a:rPr lang="en-US" altLang="zh-CN" dirty="0"/>
              <a:t>900x120.</a:t>
            </a:r>
          </a:p>
          <a:p>
            <a:pPr marL="285750" indent="-285750">
              <a:buFont typeface="Wingdings" panose="05000000000000000000" pitchFamily="2" charset="2"/>
              <a:buChar char="l"/>
            </a:pPr>
            <a:r>
              <a:rPr lang="zh-CN" altLang="en-US" dirty="0"/>
              <a:t>二是对于整体广告效果的支撑价值。考虑到其流量规模的局限性，这类渠道更加适合在广告结构中作为一类具有流量质量支撑价值的角色，可以用来提升全局广告的订单质量效果，因此是一类非常关键的质量渠道。尤其是聚类</a:t>
            </a:r>
            <a:r>
              <a:rPr lang="en-US" altLang="zh-CN" dirty="0"/>
              <a:t>2</a:t>
            </a:r>
            <a:r>
              <a:rPr lang="zh-CN" altLang="en-US" dirty="0"/>
              <a:t>的广告媒体其质量指标表现非常优异，应该优先考虑投放组合。</a:t>
            </a:r>
            <a:br>
              <a:rPr lang="zh-CN" altLang="en-US" dirty="0"/>
            </a:br>
            <a:endParaRPr lang="zh-CN" altLang="en-US" dirty="0"/>
          </a:p>
          <a:p>
            <a:r>
              <a:rPr lang="zh-CN" altLang="en-US" dirty="0"/>
              <a:t>对于聚类</a:t>
            </a:r>
            <a:r>
              <a:rPr lang="en-US" altLang="zh-CN" dirty="0"/>
              <a:t>3</a:t>
            </a:r>
            <a:r>
              <a:rPr lang="zh-CN" altLang="en-US" dirty="0"/>
              <a:t>的广告媒体，其可以作为在每次大型促销活动时引流的骨干，因为这更符合本身在全部推给媒体中的角色定位。对于这类媒体的单位流量成本需要重点关注，实际投放过程中可以满减为促销点、通过较大尺寸（如</a:t>
            </a:r>
            <a:r>
              <a:rPr lang="en-US" altLang="zh-CN" dirty="0"/>
              <a:t>308*338</a:t>
            </a:r>
            <a:r>
              <a:rPr lang="zh-CN" altLang="en-US" dirty="0"/>
              <a:t>）的广告类型做引导流量点击。</a:t>
            </a:r>
          </a:p>
        </p:txBody>
      </p:sp>
    </p:spTree>
    <p:extLst>
      <p:ext uri="{BB962C8B-B14F-4D97-AF65-F5344CB8AC3E}">
        <p14:creationId xmlns:p14="http://schemas.microsoft.com/office/powerpoint/2010/main" val="213460690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575"/>
                            </p:stCondLst>
                            <p:childTnLst>
                              <p:par>
                                <p:cTn id="20" presetID="2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5517232"/>
            <a:ext cx="12192000" cy="1462500"/>
          </a:xfrm>
          <a:prstGeom prst="rect">
            <a:avLst/>
          </a:prstGeom>
        </p:spPr>
      </p:pic>
      <p:sp>
        <p:nvSpPr>
          <p:cNvPr id="3" name="文本框 2"/>
          <p:cNvSpPr txBox="1"/>
          <p:nvPr/>
        </p:nvSpPr>
        <p:spPr>
          <a:xfrm>
            <a:off x="3935760" y="1988840"/>
            <a:ext cx="4536504" cy="769441"/>
          </a:xfrm>
          <a:prstGeom prst="rect">
            <a:avLst/>
          </a:prstGeom>
          <a:noFill/>
        </p:spPr>
        <p:txBody>
          <a:bodyPr wrap="square" rtlCol="0">
            <a:spAutoFit/>
          </a:bodyPr>
          <a:lstStyle/>
          <a:p>
            <a:pPr algn="ctr"/>
            <a:r>
              <a:rPr lang="zh-CN" altLang="en-US" sz="4400" dirty="0">
                <a:latin typeface="迷你简幼线" panose="03000509000000000000" pitchFamily="65" charset="-122"/>
                <a:ea typeface="迷你简幼线" panose="03000509000000000000" pitchFamily="65" charset="-122"/>
              </a:rPr>
              <a:t>感谢聆听</a:t>
            </a:r>
          </a:p>
        </p:txBody>
      </p:sp>
      <p:sp>
        <p:nvSpPr>
          <p:cNvPr id="4" name="矩形 3"/>
          <p:cNvSpPr/>
          <p:nvPr/>
        </p:nvSpPr>
        <p:spPr>
          <a:xfrm>
            <a:off x="4829832" y="2731714"/>
            <a:ext cx="2985113" cy="523220"/>
          </a:xfrm>
          <a:prstGeom prst="rect">
            <a:avLst/>
          </a:prstGeom>
        </p:spPr>
        <p:txBody>
          <a:bodyPr wrap="none">
            <a:spAutoFit/>
          </a:bodyPr>
          <a:lstStyle/>
          <a:p>
            <a:r>
              <a:rPr lang="en-US" altLang="zh-CN" sz="2800" dirty="0">
                <a:latin typeface="Agency FB" panose="020B0503020202020204" pitchFamily="34" charset="0"/>
              </a:rPr>
              <a:t>Thanks for your listening</a:t>
            </a:r>
            <a:endParaRPr lang="zh-CN" altLang="en-US" sz="2800" dirty="0">
              <a:latin typeface="Agency FB" panose="020B0503020202020204" pitchFamily="34" charset="0"/>
            </a:endParaRPr>
          </a:p>
        </p:txBody>
      </p:sp>
      <p:sp>
        <p:nvSpPr>
          <p:cNvPr id="5" name="文本框 4"/>
          <p:cNvSpPr txBox="1"/>
          <p:nvPr/>
        </p:nvSpPr>
        <p:spPr>
          <a:xfrm>
            <a:off x="4067113" y="3647419"/>
            <a:ext cx="4510550" cy="307777"/>
          </a:xfrm>
          <a:prstGeom prst="rect">
            <a:avLst/>
          </a:prstGeom>
          <a:noFill/>
        </p:spPr>
        <p:txBody>
          <a:bodyPr wrap="square" rtlCol="0">
            <a:spAutoFit/>
          </a:bodyPr>
          <a:lstStyle/>
          <a:p>
            <a:r>
              <a:rPr lang="en-US" altLang="zh-CN" sz="1400" dirty="0">
                <a:latin typeface="BankGothic Lt BT" panose="020B0607020203060204" pitchFamily="34" charset="0"/>
              </a:rPr>
              <a:t>Prof. </a:t>
            </a:r>
            <a:r>
              <a:rPr lang="zh-CN" altLang="en-US" sz="1400" dirty="0">
                <a:latin typeface="BankGothic Lt BT" panose="020B0607020203060204" pitchFamily="34" charset="0"/>
              </a:rPr>
              <a:t>：</a:t>
            </a:r>
            <a:r>
              <a:rPr lang="en-US" altLang="zh-CN" sz="1400" dirty="0">
                <a:latin typeface="BankGothic Lt BT" panose="020B0607020203060204" pitchFamily="34" charset="0"/>
              </a:rPr>
              <a:t>leon              time  :  2020.09</a:t>
            </a:r>
          </a:p>
        </p:txBody>
      </p:sp>
      <p:cxnSp>
        <p:nvCxnSpPr>
          <p:cNvPr id="6" name="直接连接符 5"/>
          <p:cNvCxnSpPr/>
          <p:nvPr/>
        </p:nvCxnSpPr>
        <p:spPr>
          <a:xfrm>
            <a:off x="4593079" y="2712115"/>
            <a:ext cx="322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581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par>
                          <p:cTn id="14" fill="hold">
                            <p:stCondLst>
                              <p:cond delay="11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65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215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754326"/>
          </a:xfrm>
          <a:prstGeom prst="rect">
            <a:avLst/>
          </a:prstGeom>
          <a:noFill/>
        </p:spPr>
        <p:txBody>
          <a:bodyPr wrap="square" rtlCol="0">
            <a:spAutoFit/>
          </a:bodyPr>
          <a:lstStyle/>
          <a:p>
            <a:pPr marL="342900" indent="-342900">
              <a:buFont typeface="+mj-lt"/>
              <a:buAutoNum type="arabicPeriod"/>
            </a:pPr>
            <a:r>
              <a:rPr lang="zh-CN" altLang="en-US" b="1" dirty="0"/>
              <a:t>衡量距离的方法（</a:t>
            </a:r>
            <a:r>
              <a:rPr lang="en-US" altLang="zh-CN" b="1" dirty="0"/>
              <a:t>distance measurement</a:t>
            </a:r>
            <a:r>
              <a:rPr lang="zh-CN" altLang="en-US" b="1" dirty="0"/>
              <a:t>）</a:t>
            </a:r>
            <a:endParaRPr lang="en-US" altLang="zh-CN" b="1" dirty="0"/>
          </a:p>
          <a:p>
            <a:endParaRPr lang="en-US" altLang="zh-CN" b="1" dirty="0"/>
          </a:p>
          <a:p>
            <a:r>
              <a:rPr lang="zh-CN" altLang="en-US" dirty="0"/>
              <a:t> 计算数据之间距离的方法一般是根据数据的类型来选择的，数据的类型大概有数值变量，二元变量，类别变量，有序变量。</a:t>
            </a:r>
            <a:endParaRPr lang="en-US" altLang="zh-CN" dirty="0"/>
          </a:p>
          <a:p>
            <a:endParaRPr lang="en-US" altLang="zh-CN" dirty="0"/>
          </a:p>
          <a:p>
            <a:r>
              <a:rPr lang="zh-CN" altLang="en-US" b="1" dirty="0"/>
              <a:t>数值变量（</a:t>
            </a:r>
            <a:r>
              <a:rPr lang="en-US" altLang="zh-CN" b="1" dirty="0"/>
              <a:t>numerical</a:t>
            </a:r>
            <a:r>
              <a:rPr lang="zh-CN" altLang="en-US" b="1" dirty="0"/>
              <a:t>）</a:t>
            </a:r>
            <a:endParaRPr lang="en-US" altLang="zh-CN" b="1" dirty="0"/>
          </a:p>
        </p:txBody>
      </p:sp>
      <p:pic>
        <p:nvPicPr>
          <p:cNvPr id="3" name="图片 2">
            <a:extLst>
              <a:ext uri="{FF2B5EF4-FFF2-40B4-BE49-F238E27FC236}">
                <a16:creationId xmlns:a16="http://schemas.microsoft.com/office/drawing/2014/main" id="{AC2EB352-9932-480F-AE9B-11D1D5E2B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2881108"/>
            <a:ext cx="6744641" cy="1952898"/>
          </a:xfrm>
          <a:prstGeom prst="rect">
            <a:avLst/>
          </a:prstGeom>
        </p:spPr>
      </p:pic>
      <p:sp>
        <p:nvSpPr>
          <p:cNvPr id="5" name="矩形 4">
            <a:extLst>
              <a:ext uri="{FF2B5EF4-FFF2-40B4-BE49-F238E27FC236}">
                <a16:creationId xmlns:a16="http://schemas.microsoft.com/office/drawing/2014/main" id="{F718B54B-E79A-4A9A-B4F5-5F85226E8B07}"/>
              </a:ext>
            </a:extLst>
          </p:cNvPr>
          <p:cNvSpPr/>
          <p:nvPr/>
        </p:nvSpPr>
        <p:spPr>
          <a:xfrm>
            <a:off x="7320136" y="2881108"/>
            <a:ext cx="4655840" cy="1754326"/>
          </a:xfrm>
          <a:prstGeom prst="rect">
            <a:avLst/>
          </a:prstGeom>
        </p:spPr>
        <p:txBody>
          <a:bodyPr wrap="square">
            <a:spAutoFit/>
          </a:bodyPr>
          <a:lstStyle/>
          <a:p>
            <a:r>
              <a:rPr lang="zh-CN" altLang="en-US" dirty="0">
                <a:solidFill>
                  <a:srgbClr val="121212"/>
                </a:solidFill>
              </a:rPr>
              <a:t>但是左边公式计算的距离有个缺点就是每个变量</a:t>
            </a:r>
            <a:r>
              <a:rPr lang="en-US" altLang="zh-CN" dirty="0">
                <a:solidFill>
                  <a:srgbClr val="121212"/>
                </a:solidFill>
              </a:rPr>
              <a:t>x1,x2...</a:t>
            </a:r>
            <a:r>
              <a:rPr lang="zh-CN" altLang="en-US" dirty="0">
                <a:solidFill>
                  <a:srgbClr val="121212"/>
                </a:solidFill>
              </a:rPr>
              <a:t>的重要性都是相同的，但是实际上有的变量更重要，有的没那么重要，这时候在计算距离就引进了权重（就好比衡量一个人和另外一个人学习成绩差异的时候，语数外的成绩明显要比美术音乐的成绩更重要）</a:t>
            </a:r>
            <a:endParaRPr lang="zh-CN" altLang="en-US" dirty="0"/>
          </a:p>
        </p:txBody>
      </p:sp>
      <p:pic>
        <p:nvPicPr>
          <p:cNvPr id="10" name="图片 9">
            <a:extLst>
              <a:ext uri="{FF2B5EF4-FFF2-40B4-BE49-F238E27FC236}">
                <a16:creationId xmlns:a16="http://schemas.microsoft.com/office/drawing/2014/main" id="{892E1CB4-A21F-4F3C-881D-7FA0F5E5A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40" y="4771018"/>
            <a:ext cx="6058746" cy="828791"/>
          </a:xfrm>
          <a:prstGeom prst="rect">
            <a:avLst/>
          </a:prstGeom>
        </p:spPr>
      </p:pic>
      <p:sp>
        <p:nvSpPr>
          <p:cNvPr id="11" name="矩形 10">
            <a:extLst>
              <a:ext uri="{FF2B5EF4-FFF2-40B4-BE49-F238E27FC236}">
                <a16:creationId xmlns:a16="http://schemas.microsoft.com/office/drawing/2014/main" id="{BEF772D1-C9AA-4EED-BB20-F324F8B75EA5}"/>
              </a:ext>
            </a:extLst>
          </p:cNvPr>
          <p:cNvSpPr/>
          <p:nvPr/>
        </p:nvSpPr>
        <p:spPr>
          <a:xfrm>
            <a:off x="479513" y="5602014"/>
            <a:ext cx="11496463" cy="923330"/>
          </a:xfrm>
          <a:prstGeom prst="rect">
            <a:avLst/>
          </a:prstGeom>
        </p:spPr>
        <p:txBody>
          <a:bodyPr wrap="square">
            <a:spAutoFit/>
          </a:bodyPr>
          <a:lstStyle/>
          <a:p>
            <a:r>
              <a:rPr lang="zh-CN" altLang="en-US" dirty="0">
                <a:solidFill>
                  <a:srgbClr val="121212"/>
                </a:solidFill>
              </a:rPr>
              <a:t>以上就是针对数值型数据计算距离的几种方法，但是我们知道数据的不同变量很多时候标度是不一样的，比如</a:t>
            </a:r>
            <a:r>
              <a:rPr lang="en-US" altLang="zh-CN" dirty="0">
                <a:solidFill>
                  <a:srgbClr val="121212"/>
                </a:solidFill>
              </a:rPr>
              <a:t>x1</a:t>
            </a:r>
            <a:r>
              <a:rPr lang="zh-CN" altLang="en-US" dirty="0">
                <a:solidFill>
                  <a:srgbClr val="121212"/>
                </a:solidFill>
              </a:rPr>
              <a:t>是（</a:t>
            </a:r>
            <a:r>
              <a:rPr lang="en-US" altLang="zh-CN" dirty="0">
                <a:solidFill>
                  <a:srgbClr val="121212"/>
                </a:solidFill>
              </a:rPr>
              <a:t>2000</a:t>
            </a:r>
            <a:r>
              <a:rPr lang="zh-CN" altLang="en-US" dirty="0">
                <a:solidFill>
                  <a:srgbClr val="121212"/>
                </a:solidFill>
              </a:rPr>
              <a:t>，</a:t>
            </a:r>
            <a:r>
              <a:rPr lang="en-US" altLang="zh-CN" dirty="0">
                <a:solidFill>
                  <a:srgbClr val="121212"/>
                </a:solidFill>
              </a:rPr>
              <a:t>3000</a:t>
            </a:r>
            <a:r>
              <a:rPr lang="zh-CN" altLang="en-US" dirty="0">
                <a:solidFill>
                  <a:srgbClr val="121212"/>
                </a:solidFill>
              </a:rPr>
              <a:t>）之间的变量，</a:t>
            </a:r>
            <a:r>
              <a:rPr lang="en-US" altLang="zh-CN" dirty="0">
                <a:solidFill>
                  <a:srgbClr val="121212"/>
                </a:solidFill>
              </a:rPr>
              <a:t>x2</a:t>
            </a:r>
            <a:r>
              <a:rPr lang="zh-CN" altLang="en-US" dirty="0">
                <a:solidFill>
                  <a:srgbClr val="121212"/>
                </a:solidFill>
              </a:rPr>
              <a:t>是（</a:t>
            </a:r>
            <a:r>
              <a:rPr lang="en-US" altLang="zh-CN" dirty="0">
                <a:solidFill>
                  <a:srgbClr val="121212"/>
                </a:solidFill>
              </a:rPr>
              <a:t>10-20</a:t>
            </a:r>
            <a:r>
              <a:rPr lang="zh-CN" altLang="en-US" dirty="0">
                <a:solidFill>
                  <a:srgbClr val="121212"/>
                </a:solidFill>
              </a:rPr>
              <a:t>）之间的变量，所以我们要对数据进行标准化，一般情况下我们都是对数据进行</a:t>
            </a:r>
            <a:r>
              <a:rPr lang="en-US" altLang="zh-CN" dirty="0">
                <a:solidFill>
                  <a:srgbClr val="121212"/>
                </a:solidFill>
              </a:rPr>
              <a:t>Z-score</a:t>
            </a:r>
            <a:r>
              <a:rPr lang="zh-CN" altLang="en-US" dirty="0">
                <a:solidFill>
                  <a:srgbClr val="121212"/>
                </a:solidFill>
              </a:rPr>
              <a:t>标准化： </a:t>
            </a:r>
            <a:endParaRPr lang="zh-CN" altLang="en-US" dirty="0"/>
          </a:p>
        </p:txBody>
      </p:sp>
      <p:pic>
        <p:nvPicPr>
          <p:cNvPr id="14" name="图片 13">
            <a:extLst>
              <a:ext uri="{FF2B5EF4-FFF2-40B4-BE49-F238E27FC236}">
                <a16:creationId xmlns:a16="http://schemas.microsoft.com/office/drawing/2014/main" id="{2F65F802-A7D4-44F2-8950-15947367BA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5680" y="6239554"/>
            <a:ext cx="1848108" cy="571580"/>
          </a:xfrm>
          <a:prstGeom prst="rect">
            <a:avLst/>
          </a:prstGeom>
        </p:spPr>
      </p:pic>
    </p:spTree>
    <p:extLst>
      <p:ext uri="{BB962C8B-B14F-4D97-AF65-F5344CB8AC3E}">
        <p14:creationId xmlns:p14="http://schemas.microsoft.com/office/powerpoint/2010/main" val="17423090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369332"/>
          </a:xfrm>
          <a:prstGeom prst="rect">
            <a:avLst/>
          </a:prstGeom>
          <a:noFill/>
        </p:spPr>
        <p:txBody>
          <a:bodyPr wrap="square" rtlCol="0">
            <a:spAutoFit/>
          </a:bodyPr>
          <a:lstStyle/>
          <a:p>
            <a:r>
              <a:rPr lang="en-US" altLang="zh-CN" dirty="0">
                <a:solidFill>
                  <a:srgbClr val="121212"/>
                </a:solidFill>
              </a:rPr>
              <a:t>Z-score</a:t>
            </a:r>
            <a:r>
              <a:rPr lang="zh-CN" altLang="en-US" dirty="0">
                <a:solidFill>
                  <a:srgbClr val="121212"/>
                </a:solidFill>
              </a:rPr>
              <a:t>标准化</a:t>
            </a:r>
            <a:r>
              <a:rPr lang="zh-CN" altLang="en-US" b="1" dirty="0">
                <a:solidFill>
                  <a:srgbClr val="121212"/>
                </a:solidFill>
              </a:rPr>
              <a:t>：</a:t>
            </a:r>
            <a:endParaRPr lang="en-US" altLang="zh-CN" b="1" dirty="0"/>
          </a:p>
        </p:txBody>
      </p:sp>
    </p:spTree>
    <p:extLst>
      <p:ext uri="{BB962C8B-B14F-4D97-AF65-F5344CB8AC3E}">
        <p14:creationId xmlns:p14="http://schemas.microsoft.com/office/powerpoint/2010/main" val="324397702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11161240" cy="1477328"/>
          </a:xfrm>
          <a:prstGeom prst="rect">
            <a:avLst/>
          </a:prstGeom>
          <a:noFill/>
        </p:spPr>
        <p:txBody>
          <a:bodyPr wrap="square" rtlCol="0">
            <a:spAutoFit/>
          </a:bodyPr>
          <a:lstStyle/>
          <a:p>
            <a:r>
              <a:rPr lang="zh-CN" altLang="en-US" b="1" dirty="0"/>
              <a:t>二元变量</a:t>
            </a:r>
            <a:endParaRPr lang="en-US" altLang="zh-CN" b="1" dirty="0"/>
          </a:p>
          <a:p>
            <a:endParaRPr lang="en-US" altLang="zh-CN" b="1" dirty="0"/>
          </a:p>
          <a:p>
            <a:r>
              <a:rPr lang="zh-CN" altLang="en-US" dirty="0"/>
              <a:t>二元变量又分为对称二元变量和不对称二元变量。对称二元变量是指两个状态有相同的权重，比如性别，男性和女性就是对称二元变量。不对称二元变量时指两个状态的输出不是同样重要的，比如艾滋病阴性和阳性，阳性出现的几率更小，二元变量一般用列联表</a:t>
            </a:r>
            <a:r>
              <a:rPr lang="en-US" altLang="zh-CN" dirty="0"/>
              <a:t>(contingency </a:t>
            </a:r>
            <a:r>
              <a:rPr lang="en-US" altLang="zh-CN" dirty="0" err="1"/>
              <a:t>tabel</a:t>
            </a:r>
            <a:r>
              <a:rPr lang="en-US" altLang="zh-CN" dirty="0"/>
              <a:t>)</a:t>
            </a:r>
            <a:r>
              <a:rPr lang="zh-CN" altLang="en-US" dirty="0"/>
              <a:t>来计算距离。</a:t>
            </a:r>
            <a:endParaRPr lang="en-US" altLang="zh-CN" b="1" dirty="0"/>
          </a:p>
        </p:txBody>
      </p:sp>
      <p:sp>
        <p:nvSpPr>
          <p:cNvPr id="15" name="矩形 14">
            <a:extLst>
              <a:ext uri="{FF2B5EF4-FFF2-40B4-BE49-F238E27FC236}">
                <a16:creationId xmlns:a16="http://schemas.microsoft.com/office/drawing/2014/main" id="{69357F08-6120-42F0-AAF5-77B829F7BE3C}"/>
              </a:ext>
            </a:extLst>
          </p:cNvPr>
          <p:cNvSpPr/>
          <p:nvPr/>
        </p:nvSpPr>
        <p:spPr>
          <a:xfrm>
            <a:off x="479376" y="2782669"/>
            <a:ext cx="10513168" cy="369332"/>
          </a:xfrm>
          <a:prstGeom prst="rect">
            <a:avLst/>
          </a:prstGeom>
        </p:spPr>
        <p:txBody>
          <a:bodyPr wrap="square">
            <a:spAutoFit/>
          </a:bodyPr>
          <a:lstStyle/>
          <a:p>
            <a:r>
              <a:rPr lang="zh-CN" altLang="en-US" dirty="0">
                <a:solidFill>
                  <a:srgbClr val="121212"/>
                </a:solidFill>
              </a:rPr>
              <a:t>我们有三个同学，他们有不同的特征，我们想衡量他们哪一对特征是更接近的</a:t>
            </a:r>
            <a:endParaRPr lang="zh-CN" altLang="en-US" dirty="0"/>
          </a:p>
        </p:txBody>
      </p:sp>
      <p:pic>
        <p:nvPicPr>
          <p:cNvPr id="17" name="图片 16">
            <a:extLst>
              <a:ext uri="{FF2B5EF4-FFF2-40B4-BE49-F238E27FC236}">
                <a16:creationId xmlns:a16="http://schemas.microsoft.com/office/drawing/2014/main" id="{5750307D-9965-4B5A-B233-BB1BFDCEE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76" y="3251661"/>
            <a:ext cx="6269963" cy="1113443"/>
          </a:xfrm>
          <a:prstGeom prst="rect">
            <a:avLst/>
          </a:prstGeom>
        </p:spPr>
      </p:pic>
      <p:sp>
        <p:nvSpPr>
          <p:cNvPr id="18" name="矩形 17">
            <a:extLst>
              <a:ext uri="{FF2B5EF4-FFF2-40B4-BE49-F238E27FC236}">
                <a16:creationId xmlns:a16="http://schemas.microsoft.com/office/drawing/2014/main" id="{E2B22992-206B-40FD-ADE4-95EE3215E748}"/>
              </a:ext>
            </a:extLst>
          </p:cNvPr>
          <p:cNvSpPr/>
          <p:nvPr/>
        </p:nvSpPr>
        <p:spPr>
          <a:xfrm>
            <a:off x="479376" y="4464764"/>
            <a:ext cx="8115490" cy="369332"/>
          </a:xfrm>
          <a:prstGeom prst="rect">
            <a:avLst/>
          </a:prstGeom>
        </p:spPr>
        <p:txBody>
          <a:bodyPr wrap="square">
            <a:spAutoFit/>
          </a:bodyPr>
          <a:lstStyle/>
          <a:p>
            <a:r>
              <a:rPr lang="zh-CN" altLang="en-US" dirty="0">
                <a:solidFill>
                  <a:srgbClr val="121212"/>
                </a:solidFill>
              </a:rPr>
              <a:t>我们首先将变量用</a:t>
            </a:r>
            <a:r>
              <a:rPr lang="en-US" altLang="zh-CN" dirty="0">
                <a:solidFill>
                  <a:srgbClr val="121212"/>
                </a:solidFill>
              </a:rPr>
              <a:t>0</a:t>
            </a:r>
            <a:r>
              <a:rPr lang="zh-CN" altLang="en-US" dirty="0">
                <a:solidFill>
                  <a:srgbClr val="121212"/>
                </a:solidFill>
              </a:rPr>
              <a:t>，</a:t>
            </a:r>
            <a:r>
              <a:rPr lang="en-US" altLang="zh-CN" dirty="0">
                <a:solidFill>
                  <a:srgbClr val="121212"/>
                </a:solidFill>
              </a:rPr>
              <a:t>1</a:t>
            </a:r>
            <a:r>
              <a:rPr lang="zh-CN" altLang="en-US" dirty="0">
                <a:solidFill>
                  <a:srgbClr val="121212"/>
                </a:solidFill>
              </a:rPr>
              <a:t>表示，这里我们只用到不对称二元变量来计算距离：</a:t>
            </a:r>
            <a:endParaRPr lang="zh-CN" altLang="en-US" dirty="0"/>
          </a:p>
        </p:txBody>
      </p:sp>
      <p:pic>
        <p:nvPicPr>
          <p:cNvPr id="20" name="图片 19">
            <a:extLst>
              <a:ext uri="{FF2B5EF4-FFF2-40B4-BE49-F238E27FC236}">
                <a16:creationId xmlns:a16="http://schemas.microsoft.com/office/drawing/2014/main" id="{8AF2F80D-12C4-4082-91E4-977013311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58" y="4892544"/>
            <a:ext cx="6240782" cy="1244496"/>
          </a:xfrm>
          <a:prstGeom prst="rect">
            <a:avLst/>
          </a:prstGeom>
        </p:spPr>
      </p:pic>
    </p:spTree>
    <p:extLst>
      <p:ext uri="{BB962C8B-B14F-4D97-AF65-F5344CB8AC3E}">
        <p14:creationId xmlns:p14="http://schemas.microsoft.com/office/powerpoint/2010/main" val="222193587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479376" y="1185719"/>
            <a:ext cx="7704856" cy="1200329"/>
          </a:xfrm>
          <a:prstGeom prst="rect">
            <a:avLst/>
          </a:prstGeom>
          <a:noFill/>
        </p:spPr>
        <p:txBody>
          <a:bodyPr wrap="square" rtlCol="0">
            <a:spAutoFit/>
          </a:bodyPr>
          <a:lstStyle/>
          <a:p>
            <a:r>
              <a:rPr lang="zh-CN" altLang="en-US" dirty="0"/>
              <a:t>建立列联表</a:t>
            </a:r>
            <a:r>
              <a:rPr lang="en-US" altLang="zh-CN" dirty="0"/>
              <a:t>(contingency </a:t>
            </a:r>
            <a:r>
              <a:rPr lang="en-US" altLang="zh-CN" dirty="0" err="1"/>
              <a:t>tabel</a:t>
            </a:r>
            <a:r>
              <a:rPr lang="en-US" altLang="zh-CN" dirty="0"/>
              <a:t>)</a:t>
            </a:r>
          </a:p>
          <a:p>
            <a:endParaRPr lang="en-US" altLang="zh-CN" b="1" dirty="0"/>
          </a:p>
          <a:p>
            <a:r>
              <a:rPr lang="zh-CN" altLang="en-US" dirty="0"/>
              <a:t>建立了</a:t>
            </a:r>
            <a:r>
              <a:rPr lang="en-US" altLang="zh-CN" dirty="0"/>
              <a:t>X,Y</a:t>
            </a:r>
            <a:r>
              <a:rPr lang="zh-CN" altLang="en-US" dirty="0"/>
              <a:t>之间的列联表，</a:t>
            </a:r>
            <a:r>
              <a:rPr lang="en-US" altLang="zh-CN" dirty="0"/>
              <a:t>a</a:t>
            </a:r>
            <a:r>
              <a:rPr lang="zh-CN" altLang="en-US" dirty="0"/>
              <a:t>是</a:t>
            </a:r>
            <a:r>
              <a:rPr lang="en-US" altLang="zh-CN" dirty="0"/>
              <a:t>X</a:t>
            </a:r>
            <a:r>
              <a:rPr lang="zh-CN" altLang="en-US" dirty="0"/>
              <a:t>和</a:t>
            </a:r>
            <a:r>
              <a:rPr lang="en-US" altLang="zh-CN" dirty="0"/>
              <a:t>Y</a:t>
            </a:r>
            <a:r>
              <a:rPr lang="zh-CN" altLang="en-US" dirty="0"/>
              <a:t>同时都是</a:t>
            </a:r>
            <a:r>
              <a:rPr lang="en-US" altLang="zh-CN" dirty="0"/>
              <a:t>1</a:t>
            </a:r>
            <a:r>
              <a:rPr lang="zh-CN" altLang="en-US" dirty="0"/>
              <a:t>的次数，</a:t>
            </a:r>
            <a:r>
              <a:rPr lang="en-US" altLang="zh-CN" dirty="0"/>
              <a:t>b</a:t>
            </a:r>
            <a:r>
              <a:rPr lang="zh-CN" altLang="en-US" dirty="0"/>
              <a:t>是指</a:t>
            </a:r>
            <a:r>
              <a:rPr lang="en-US" altLang="zh-CN" dirty="0"/>
              <a:t>Y</a:t>
            </a:r>
            <a:r>
              <a:rPr lang="zh-CN" altLang="en-US" dirty="0"/>
              <a:t>是</a:t>
            </a:r>
            <a:r>
              <a:rPr lang="en-US" altLang="zh-CN" dirty="0"/>
              <a:t>0</a:t>
            </a:r>
            <a:r>
              <a:rPr lang="zh-CN" altLang="en-US" dirty="0"/>
              <a:t>，</a:t>
            </a:r>
            <a:r>
              <a:rPr lang="en-US" altLang="zh-CN" dirty="0"/>
              <a:t>X</a:t>
            </a:r>
            <a:r>
              <a:rPr lang="zh-CN" altLang="en-US" dirty="0"/>
              <a:t>是</a:t>
            </a:r>
            <a:r>
              <a:rPr lang="en-US" altLang="zh-CN" dirty="0"/>
              <a:t>1</a:t>
            </a:r>
            <a:r>
              <a:rPr lang="zh-CN" altLang="en-US" dirty="0"/>
              <a:t>的次数，</a:t>
            </a:r>
            <a:r>
              <a:rPr lang="en-US" altLang="zh-CN" dirty="0" err="1"/>
              <a:t>c,d</a:t>
            </a:r>
            <a:r>
              <a:rPr lang="zh-CN" altLang="en-US" dirty="0"/>
              <a:t>类似</a:t>
            </a:r>
            <a:endParaRPr lang="en-US" altLang="zh-CN" b="1" dirty="0"/>
          </a:p>
        </p:txBody>
      </p:sp>
      <p:pic>
        <p:nvPicPr>
          <p:cNvPr id="3" name="图片 2">
            <a:extLst>
              <a:ext uri="{FF2B5EF4-FFF2-40B4-BE49-F238E27FC236}">
                <a16:creationId xmlns:a16="http://schemas.microsoft.com/office/drawing/2014/main" id="{BAC8CA3E-27C3-4879-978A-ABBD78FB0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8341" y="1190038"/>
            <a:ext cx="3404284" cy="1878922"/>
          </a:xfrm>
          <a:prstGeom prst="rect">
            <a:avLst/>
          </a:prstGeom>
        </p:spPr>
      </p:pic>
      <p:pic>
        <p:nvPicPr>
          <p:cNvPr id="7" name="图片 6">
            <a:extLst>
              <a:ext uri="{FF2B5EF4-FFF2-40B4-BE49-F238E27FC236}">
                <a16:creationId xmlns:a16="http://schemas.microsoft.com/office/drawing/2014/main" id="{B5726E71-B445-4E5C-91B5-BF142C5319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18" y="2379080"/>
            <a:ext cx="8025004" cy="4218272"/>
          </a:xfrm>
          <a:prstGeom prst="rect">
            <a:avLst/>
          </a:prstGeom>
        </p:spPr>
      </p:pic>
    </p:spTree>
    <p:extLst>
      <p:ext uri="{BB962C8B-B14F-4D97-AF65-F5344CB8AC3E}">
        <p14:creationId xmlns:p14="http://schemas.microsoft.com/office/powerpoint/2010/main" val="24812418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flipV="1">
            <a:off x="3472892" y="836712"/>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a:endCxn id="4" idx="2"/>
          </p:cNvCxnSpPr>
          <p:nvPr/>
        </p:nvCxnSpPr>
        <p:spPr>
          <a:xfrm flipV="1">
            <a:off x="-30820" y="908720"/>
            <a:ext cx="3503712"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3263" y="447055"/>
            <a:ext cx="3162589" cy="461665"/>
          </a:xfrm>
          <a:prstGeom prst="rect">
            <a:avLst/>
          </a:prstGeom>
          <a:noFill/>
        </p:spPr>
        <p:txBody>
          <a:bodyPr wrap="square" rtlCol="0">
            <a:spAutoFit/>
          </a:bodyPr>
          <a:lstStyle/>
          <a:p>
            <a:r>
              <a:rPr lang="zh-CN" altLang="en-US" sz="2400" dirty="0">
                <a:latin typeface="Agency FB" panose="020B0503020202020204" pitchFamily="34" charset="0"/>
              </a:rPr>
              <a:t>聚类分析方法</a:t>
            </a:r>
            <a:endParaRPr lang="en-US" altLang="zh-CN" sz="2400" dirty="0">
              <a:latin typeface="Agency FB" panose="020B0503020202020204" pitchFamily="34" charset="0"/>
            </a:endParaRPr>
          </a:p>
        </p:txBody>
      </p:sp>
      <p:sp>
        <p:nvSpPr>
          <p:cNvPr id="8" name="文本框 7">
            <a:extLst>
              <a:ext uri="{FF2B5EF4-FFF2-40B4-BE49-F238E27FC236}">
                <a16:creationId xmlns:a16="http://schemas.microsoft.com/office/drawing/2014/main" id="{6DC7499C-B09A-43F4-8AE6-1CA5152CCBC4}"/>
              </a:ext>
            </a:extLst>
          </p:cNvPr>
          <p:cNvSpPr txBox="1"/>
          <p:nvPr/>
        </p:nvSpPr>
        <p:spPr>
          <a:xfrm>
            <a:off x="515380" y="1077490"/>
            <a:ext cx="11161240" cy="1754326"/>
          </a:xfrm>
          <a:prstGeom prst="rect">
            <a:avLst/>
          </a:prstGeom>
          <a:noFill/>
        </p:spPr>
        <p:txBody>
          <a:bodyPr wrap="square" rtlCol="0">
            <a:spAutoFit/>
          </a:bodyPr>
          <a:lstStyle/>
          <a:p>
            <a:r>
              <a:rPr lang="zh-CN" altLang="en-US" b="1" dirty="0">
                <a:ea typeface="+mj-ea"/>
              </a:rPr>
              <a:t>分类变量（</a:t>
            </a:r>
            <a:r>
              <a:rPr lang="en-US" altLang="zh-CN" b="1" dirty="0">
                <a:ea typeface="+mj-ea"/>
              </a:rPr>
              <a:t>categorical</a:t>
            </a:r>
            <a:r>
              <a:rPr lang="zh-CN" altLang="en-US" b="1" dirty="0">
                <a:ea typeface="+mj-ea"/>
              </a:rPr>
              <a:t>）</a:t>
            </a:r>
            <a:endParaRPr lang="en-US" altLang="zh-CN" b="1" dirty="0">
              <a:ea typeface="+mj-ea"/>
            </a:endParaRPr>
          </a:p>
          <a:p>
            <a:endParaRPr lang="en-US" altLang="zh-CN" b="1" dirty="0">
              <a:ea typeface="+mj-ea"/>
            </a:endParaRPr>
          </a:p>
          <a:p>
            <a:r>
              <a:rPr lang="zh-CN" altLang="en-US" dirty="0">
                <a:ea typeface="+mj-ea"/>
              </a:rPr>
              <a:t>分类变量是二元变量的一般情况，例如</a:t>
            </a:r>
            <a:r>
              <a:rPr lang="en-US" altLang="zh-CN" dirty="0">
                <a:ea typeface="+mj-ea"/>
              </a:rPr>
              <a:t>Color E {blue, green, red, …}</a:t>
            </a:r>
            <a:r>
              <a:rPr lang="zh-CN" altLang="en-US" dirty="0">
                <a:ea typeface="+mj-ea"/>
              </a:rPr>
              <a:t>。计算分类变量的距离有两种方法</a:t>
            </a:r>
            <a:endParaRPr lang="en-US" altLang="zh-CN" dirty="0">
              <a:ea typeface="+mj-ea"/>
            </a:endParaRPr>
          </a:p>
          <a:p>
            <a:endParaRPr lang="en-US" altLang="zh-CN" b="1" dirty="0">
              <a:ea typeface="+mj-ea"/>
            </a:endParaRPr>
          </a:p>
          <a:p>
            <a:pPr marL="285750" indent="-285750">
              <a:buFont typeface="Wingdings" panose="05000000000000000000" pitchFamily="2" charset="2"/>
              <a:buChar char="l"/>
            </a:pPr>
            <a:r>
              <a:rPr lang="zh-CN" altLang="en-US" dirty="0">
                <a:ea typeface="+mj-ea"/>
              </a:rPr>
              <a:t>第一种是简单的匹配：</a:t>
            </a:r>
            <a:r>
              <a:rPr lang="en-US" altLang="zh-CN" dirty="0">
                <a:ea typeface="+mj-ea"/>
              </a:rPr>
              <a:t>d(X,Y) = (p-m)/p</a:t>
            </a:r>
            <a:r>
              <a:rPr lang="zh-CN" altLang="en-US" dirty="0">
                <a:ea typeface="+mj-ea"/>
              </a:rPr>
              <a:t>，其中</a:t>
            </a:r>
            <a:r>
              <a:rPr lang="en-US" altLang="zh-CN" dirty="0">
                <a:ea typeface="+mj-ea"/>
              </a:rPr>
              <a:t>p</a:t>
            </a:r>
            <a:r>
              <a:rPr lang="zh-CN" altLang="en-US" dirty="0">
                <a:ea typeface="+mj-ea"/>
              </a:rPr>
              <a:t>是类别的个数，</a:t>
            </a:r>
            <a:r>
              <a:rPr lang="en-US" altLang="zh-CN" dirty="0">
                <a:ea typeface="+mj-ea"/>
              </a:rPr>
              <a:t>m</a:t>
            </a:r>
            <a:r>
              <a:rPr lang="zh-CN" altLang="en-US" dirty="0">
                <a:ea typeface="+mj-ea"/>
              </a:rPr>
              <a:t>是配对的个数</a:t>
            </a:r>
            <a:endParaRPr lang="en-US" altLang="zh-CN" dirty="0">
              <a:ea typeface="+mj-ea"/>
            </a:endParaRPr>
          </a:p>
          <a:p>
            <a:pPr marL="285750" indent="-285750">
              <a:buFont typeface="Wingdings" panose="05000000000000000000" pitchFamily="2" charset="2"/>
              <a:buChar char="l"/>
            </a:pPr>
            <a:r>
              <a:rPr lang="zh-CN" altLang="en-US" dirty="0">
                <a:ea typeface="+mj-ea"/>
              </a:rPr>
              <a:t>第二种是将分类变量二值化：</a:t>
            </a:r>
            <a:endParaRPr lang="en-US" altLang="zh-CN" b="1" dirty="0">
              <a:ea typeface="+mj-ea"/>
            </a:endParaRPr>
          </a:p>
        </p:txBody>
      </p:sp>
      <p:pic>
        <p:nvPicPr>
          <p:cNvPr id="6148" name="Picture 4" descr="preview">
            <a:extLst>
              <a:ext uri="{FF2B5EF4-FFF2-40B4-BE49-F238E27FC236}">
                <a16:creationId xmlns:a16="http://schemas.microsoft.com/office/drawing/2014/main" id="{45F0775A-3C93-4199-B0E7-E87DF0CC1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3173366"/>
            <a:ext cx="9149680" cy="206503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DBE80790-893A-4C34-84FA-98DDCFEF9587}"/>
              </a:ext>
            </a:extLst>
          </p:cNvPr>
          <p:cNvSpPr/>
          <p:nvPr/>
        </p:nvSpPr>
        <p:spPr>
          <a:xfrm>
            <a:off x="551039" y="5579948"/>
            <a:ext cx="3877985" cy="369332"/>
          </a:xfrm>
          <a:prstGeom prst="rect">
            <a:avLst/>
          </a:prstGeom>
        </p:spPr>
        <p:txBody>
          <a:bodyPr wrap="none">
            <a:spAutoFit/>
          </a:bodyPr>
          <a:lstStyle/>
          <a:p>
            <a:r>
              <a:rPr lang="zh-CN" altLang="en-US" dirty="0">
                <a:solidFill>
                  <a:srgbClr val="121212"/>
                </a:solidFill>
              </a:rPr>
              <a:t>转化成二变量元之后再列联表分析。</a:t>
            </a:r>
            <a:endParaRPr lang="zh-CN" altLang="en-US" dirty="0"/>
          </a:p>
        </p:txBody>
      </p:sp>
    </p:spTree>
    <p:extLst>
      <p:ext uri="{BB962C8B-B14F-4D97-AF65-F5344CB8AC3E}">
        <p14:creationId xmlns:p14="http://schemas.microsoft.com/office/powerpoint/2010/main" val="39705598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1" fill="hold" grpId="0" nodeType="afterEffect">
                                  <p:stCondLst>
                                    <p:cond delay="0"/>
                                  </p:stCondLst>
                                  <p:iterate type="lt">
                                    <p:tmPct val="10000"/>
                                  </p:iterate>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p:tgtEl>
                                          <p:spTgt spid="9"/>
                                        </p:tgtEl>
                                        <p:attrNameLst>
                                          <p:attrName>ppt_y</p:attrName>
                                        </p:attrNameLst>
                                      </p:cBhvr>
                                      <p:tavLst>
                                        <p:tav tm="0">
                                          <p:val>
                                            <p:strVal val="#ppt_y-#ppt_h*1.125000"/>
                                          </p:val>
                                        </p:tav>
                                        <p:tav tm="100000">
                                          <p:val>
                                            <p:strVal val="#ppt_y"/>
                                          </p:val>
                                        </p:tav>
                                      </p:tavLst>
                                    </p:anim>
                                    <p:animEffect transition="in" filter="wipe(down)">
                                      <p:cBhvr>
                                        <p:cTn id="18" dur="250"/>
                                        <p:tgtEl>
                                          <p:spTgt spid="9"/>
                                        </p:tgtEl>
                                      </p:cBhvr>
                                    </p:animEffect>
                                  </p:childTnLst>
                                </p:cTn>
                              </p:par>
                            </p:childTnLst>
                          </p:cTn>
                        </p:par>
                        <p:par>
                          <p:cTn id="19" fill="hold">
                            <p:stCondLst>
                              <p:cond delay="1375"/>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科技线条商务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2942</TotalTime>
  <Words>6214</Words>
  <Application>Microsoft Office PowerPoint</Application>
  <PresentationFormat>宽屏</PresentationFormat>
  <Paragraphs>449</Paragraphs>
  <Slides>49</Slides>
  <Notes>49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迷你简幼线</vt:lpstr>
      <vt:lpstr>Courier New</vt:lpstr>
      <vt:lpstr>Agency FB</vt:lpstr>
      <vt:lpstr>Arial</vt:lpstr>
      <vt:lpstr>BankGothic Lt BT</vt:lpstr>
      <vt:lpstr>Calibri</vt:lpstr>
      <vt:lpstr>Wingdings</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subject>tukuppt</dc:subject>
  <dc:creator>www.tukuppt.com</dc:creator>
  <cp:lastModifiedBy>Administrator</cp:lastModifiedBy>
  <cp:revision>843</cp:revision>
  <dcterms:created xsi:type="dcterms:W3CDTF">2017-04-25T09:03:07Z</dcterms:created>
  <dcterms:modified xsi:type="dcterms:W3CDTF">2020-10-08T02:52:34Z</dcterms:modified>
</cp:coreProperties>
</file>